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67" r:id="rId3"/>
    <p:sldId id="268" r:id="rId4"/>
    <p:sldId id="269" r:id="rId5"/>
    <p:sldId id="270" r:id="rId6"/>
    <p:sldId id="271" r:id="rId7"/>
    <p:sldId id="260" r:id="rId8"/>
    <p:sldId id="262" r:id="rId9"/>
    <p:sldId id="261" r:id="rId10"/>
    <p:sldId id="275" r:id="rId11"/>
    <p:sldId id="274" r:id="rId12"/>
    <p:sldId id="276" r:id="rId13"/>
    <p:sldId id="279" r:id="rId14"/>
    <p:sldId id="280" r:id="rId15"/>
    <p:sldId id="304" r:id="rId16"/>
    <p:sldId id="305" r:id="rId17"/>
    <p:sldId id="306" r:id="rId18"/>
    <p:sldId id="282" r:id="rId19"/>
    <p:sldId id="286" r:id="rId20"/>
    <p:sldId id="263" r:id="rId21"/>
    <p:sldId id="285" r:id="rId22"/>
    <p:sldId id="284" r:id="rId23"/>
    <p:sldId id="283" r:id="rId24"/>
    <p:sldId id="296" r:id="rId25"/>
    <p:sldId id="299" r:id="rId26"/>
    <p:sldId id="297" r:id="rId27"/>
    <p:sldId id="291" r:id="rId28"/>
    <p:sldId id="289" r:id="rId29"/>
    <p:sldId id="288" r:id="rId30"/>
    <p:sldId id="287" r:id="rId31"/>
    <p:sldId id="292" r:id="rId32"/>
    <p:sldId id="293" r:id="rId33"/>
    <p:sldId id="295" r:id="rId34"/>
    <p:sldId id="300" r:id="rId35"/>
    <p:sldId id="301" r:id="rId36"/>
    <p:sldId id="265" r:id="rId37"/>
    <p:sldId id="29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42529-33A1-B8CB-9547-28244728CAF1}" v="73" dt="2025-07-11T07:07:39.508"/>
    <p1510:client id="{190CA36F-AD3D-2477-BD5D-4820A4B181C5}" v="4" dt="2025-07-10T19:19:47.643"/>
    <p1510:client id="{2138A6EB-FD6E-D291-7367-D0B4D8C344AF}" v="928" dt="2025-07-10T19:22:26.224"/>
    <p1510:client id="{84818D97-F2C6-4AFB-BB4F-B33F4B9EE21A}" v="589" dt="2025-07-10T21:31:14.274"/>
    <p1510:client id="{D1C3D0FF-876B-7DB1-DB49-3125E8BB1204}" v="42" dt="2025-07-10T20:55:21.359"/>
    <p1510:client id="{EBD3BCFF-2BA3-8270-A4F5-72E76BFD620D}" v="357" dt="2025-07-10T21:31:20.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957" autoAdjust="0"/>
  </p:normalViewPr>
  <p:slideViewPr>
    <p:cSldViewPr snapToGrid="0">
      <p:cViewPr varScale="1">
        <p:scale>
          <a:sx n="73" d="100"/>
          <a:sy n="73" d="100"/>
        </p:scale>
        <p:origin x="1460" y="3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7836C-8CBB-4ACA-8127-3550E7D5DA36}" type="datetimeFigureOut">
              <a:rPr lang="de-DE" smtClean="0"/>
              <a:t>11.07.2025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84EF4-3DDE-475E-B512-032D7FACFA9A}" type="slidenum">
              <a:rPr lang="de-DE" smtClean="0"/>
              <a:t>‹Nr.›</a:t>
            </a:fld>
            <a:endParaRPr lang="de-DE"/>
          </a:p>
        </p:txBody>
      </p:sp>
    </p:spTree>
    <p:extLst>
      <p:ext uri="{BB962C8B-B14F-4D97-AF65-F5344CB8AC3E}">
        <p14:creationId xmlns:p14="http://schemas.microsoft.com/office/powerpoint/2010/main" val="1485873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Hallo zusammen. Heute möchten wir euch von unserem Projekt im Fach Management der Anwendungsentwicklung berichten.</a:t>
            </a:r>
          </a:p>
        </p:txBody>
      </p:sp>
      <p:sp>
        <p:nvSpPr>
          <p:cNvPr id="4" name="Foliennummernplatzhalter 3"/>
          <p:cNvSpPr>
            <a:spLocks noGrp="1"/>
          </p:cNvSpPr>
          <p:nvPr>
            <p:ph type="sldNum" sz="quarter" idx="5"/>
          </p:nvPr>
        </p:nvSpPr>
        <p:spPr/>
        <p:txBody>
          <a:bodyPr/>
          <a:lstStyle/>
          <a:p>
            <a:fld id="{38284EF4-3DDE-475E-B512-032D7FACFA9A}" type="slidenum">
              <a:rPr lang="de-DE" smtClean="0"/>
              <a:t>1</a:t>
            </a:fld>
            <a:endParaRPr lang="de-DE"/>
          </a:p>
        </p:txBody>
      </p:sp>
    </p:spTree>
    <p:extLst>
      <p:ext uri="{BB962C8B-B14F-4D97-AF65-F5344CB8AC3E}">
        <p14:creationId xmlns:p14="http://schemas.microsoft.com/office/powerpoint/2010/main" val="672368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81B29-CFF4-4B1D-8913-62095642BA1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586A41-CEDC-118F-3B34-DDDE2360B0D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EA1D5B4-40B9-556F-4DA3-6DA54D54D751}"/>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B4A81312-6D2C-9DE5-7F43-EC2FB1227BC5}"/>
              </a:ext>
            </a:extLst>
          </p:cNvPr>
          <p:cNvSpPr>
            <a:spLocks noGrp="1"/>
          </p:cNvSpPr>
          <p:nvPr>
            <p:ph type="sldNum" sz="quarter" idx="5"/>
          </p:nvPr>
        </p:nvSpPr>
        <p:spPr/>
        <p:txBody>
          <a:bodyPr/>
          <a:lstStyle/>
          <a:p>
            <a:fld id="{38284EF4-3DDE-475E-B512-032D7FACFA9A}" type="slidenum">
              <a:rPr lang="de-DE" smtClean="0"/>
              <a:t>10</a:t>
            </a:fld>
            <a:endParaRPr lang="de-DE"/>
          </a:p>
        </p:txBody>
      </p:sp>
    </p:spTree>
    <p:extLst>
      <p:ext uri="{BB962C8B-B14F-4D97-AF65-F5344CB8AC3E}">
        <p14:creationId xmlns:p14="http://schemas.microsoft.com/office/powerpoint/2010/main" val="666224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6ADB1-2BB3-D5F6-49E7-E0436C227F1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3CCD54E-2987-3615-E620-58B23964E81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5009591-3C2F-A0E5-C501-D23E57D7FC25}"/>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4065B01A-2B8E-0D0D-7974-BA22605483B1}"/>
              </a:ext>
            </a:extLst>
          </p:cNvPr>
          <p:cNvSpPr>
            <a:spLocks noGrp="1"/>
          </p:cNvSpPr>
          <p:nvPr>
            <p:ph type="sldNum" sz="quarter" idx="5"/>
          </p:nvPr>
        </p:nvSpPr>
        <p:spPr/>
        <p:txBody>
          <a:bodyPr/>
          <a:lstStyle/>
          <a:p>
            <a:fld id="{38284EF4-3DDE-475E-B512-032D7FACFA9A}" type="slidenum">
              <a:rPr lang="de-DE" smtClean="0"/>
              <a:t>20</a:t>
            </a:fld>
            <a:endParaRPr lang="de-DE"/>
          </a:p>
        </p:txBody>
      </p:sp>
    </p:spTree>
    <p:extLst>
      <p:ext uri="{BB962C8B-B14F-4D97-AF65-F5344CB8AC3E}">
        <p14:creationId xmlns:p14="http://schemas.microsoft.com/office/powerpoint/2010/main" val="4233565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LLM (Large Language Model)</a:t>
            </a:r>
            <a:endParaRPr lang="en-US" u="sng" dirty="0"/>
          </a:p>
          <a:p>
            <a:r>
              <a:rPr lang="en-US" dirty="0"/>
              <a:t>A large language model is a type of machine learning model trained on vast amounts of text data to perform natural language processing tasks such as text generation, translation, classification, and conversational question answering.</a:t>
            </a:r>
            <a:endParaRPr lang="en-US" baseline="30000" dirty="0"/>
          </a:p>
          <a:p>
            <a:endParaRPr lang="en-US" u="sng" dirty="0"/>
          </a:p>
          <a:p>
            <a:r>
              <a:rPr lang="en-US" b="1" u="sng" dirty="0"/>
              <a:t>The Playground</a:t>
            </a:r>
          </a:p>
          <a:p>
            <a:r>
              <a:rPr lang="en-US" b="1" dirty="0"/>
              <a:t>Open-WebUI</a:t>
            </a:r>
          </a:p>
          <a:p>
            <a:r>
              <a:rPr lang="en-US" dirty="0"/>
              <a:t>Open WebUI is an extensible, user-friendly, self-hosted AI platform that runs entirely offline, providing a smooth interface for managing and interacting with AI models locally.</a:t>
            </a:r>
            <a:endParaRPr lang="en-US" baseline="30000" dirty="0"/>
          </a:p>
          <a:p>
            <a:r>
              <a:rPr lang="en-US" b="1" dirty="0" err="1"/>
              <a:t>HuggingFace</a:t>
            </a:r>
            <a:endParaRPr lang="en-US" dirty="0"/>
          </a:p>
          <a:p>
            <a:r>
              <a:rPr lang="en-US" dirty="0"/>
              <a:t>Hugging Face is a machine learning and data science platform and community that enables users to build, deploy, and train machine learning models, especially in natural language processing, offering a rich ecosystem of models and tools.</a:t>
            </a:r>
            <a:endParaRPr lang="en-US" baseline="30000" dirty="0"/>
          </a:p>
          <a:p>
            <a:r>
              <a:rPr lang="en-US" b="1" dirty="0"/>
              <a:t>LLM-Explorer</a:t>
            </a:r>
            <a:endParaRPr lang="en-US" dirty="0"/>
          </a:p>
          <a:p>
            <a:r>
              <a:rPr lang="en-US" dirty="0"/>
              <a:t>LLM-Explorer is a website that aims to provide a comprehensive overview of LLM models, their specifications and how they compare to each other.</a:t>
            </a:r>
            <a:endParaRPr lang="en-US" baseline="30000" dirty="0"/>
          </a:p>
          <a:p>
            <a:r>
              <a:rPr lang="en-US" b="1" dirty="0"/>
              <a:t>LMSYS Org</a:t>
            </a:r>
            <a:endParaRPr lang="en-US" dirty="0"/>
          </a:p>
          <a:p>
            <a:r>
              <a:rPr lang="en-US" dirty="0"/>
              <a:t>LMSYS Org (Large Model Systems Organization) is an organization dedicated to democratizing large model technologies and their system infrastructures by developing open models, datasets, systems, and evaluation tools.</a:t>
            </a:r>
            <a:endParaRPr lang="en-US" baseline="30000" dirty="0"/>
          </a:p>
          <a:p>
            <a:endParaRPr lang="en-US" u="sng" dirty="0"/>
          </a:p>
          <a:p>
            <a:r>
              <a:rPr lang="en-US" b="1" u="sng" dirty="0"/>
              <a:t>Model Types</a:t>
            </a:r>
          </a:p>
          <a:p>
            <a:r>
              <a:rPr lang="en-US" dirty="0"/>
              <a:t>1. </a:t>
            </a:r>
            <a:r>
              <a:rPr lang="en-US" b="1" dirty="0"/>
              <a:t>Decoder-Only Models</a:t>
            </a:r>
            <a:endParaRPr lang="en-US" dirty="0"/>
          </a:p>
          <a:p>
            <a:pPr marL="171450" indent="-171450">
              <a:buFont typeface="Arial"/>
              <a:buChar char="•"/>
            </a:pPr>
            <a:r>
              <a:rPr lang="en-US" dirty="0"/>
              <a:t>These models generate text by predicting the next token based on previous tokens.</a:t>
            </a:r>
          </a:p>
          <a:p>
            <a:pPr marL="171450" indent="-171450">
              <a:buFont typeface="Arial"/>
              <a:buChar char="•"/>
            </a:pPr>
            <a:r>
              <a:rPr lang="en-US" dirty="0"/>
              <a:t>They are typically used for text generation tasks such as chatbots, story writing, and code generation.</a:t>
            </a:r>
          </a:p>
          <a:p>
            <a:pPr marL="171450" indent="-171450">
              <a:buFont typeface="Arial"/>
              <a:buChar char="•"/>
            </a:pPr>
            <a:r>
              <a:rPr lang="en-US" dirty="0"/>
              <a:t>Examples: GPT series (GPT-3, GPT-4), </a:t>
            </a:r>
            <a:r>
              <a:rPr lang="en-US" dirty="0" err="1"/>
              <a:t>LLaMA</a:t>
            </a:r>
            <a:r>
              <a:rPr lang="en-US" dirty="0"/>
              <a:t>, Falcon.</a:t>
            </a:r>
          </a:p>
          <a:p>
            <a:r>
              <a:rPr lang="en-US" dirty="0"/>
              <a:t>2. </a:t>
            </a:r>
            <a:r>
              <a:rPr lang="en-US" b="1" dirty="0"/>
              <a:t>Encoder-Only Models</a:t>
            </a:r>
            <a:endParaRPr lang="en-US" dirty="0"/>
          </a:p>
          <a:p>
            <a:pPr marL="171450" indent="-171450">
              <a:buFont typeface="Arial"/>
              <a:buChar char="•"/>
            </a:pPr>
            <a:r>
              <a:rPr lang="en-US" dirty="0"/>
              <a:t>These models focus on understanding and encoding input text into representations.</a:t>
            </a:r>
          </a:p>
          <a:p>
            <a:pPr marL="171450" indent="-171450">
              <a:buFont typeface="Arial"/>
              <a:buChar char="•"/>
            </a:pPr>
            <a:r>
              <a:rPr lang="en-US" dirty="0"/>
              <a:t>Mainly used for tasks like text classification, sentiment analysis, and information retrieval.</a:t>
            </a:r>
          </a:p>
          <a:p>
            <a:pPr marL="171450" indent="-171450">
              <a:buFont typeface="Arial"/>
              <a:buChar char="•"/>
            </a:pPr>
            <a:r>
              <a:rPr lang="en-US" dirty="0"/>
              <a:t>Examples: BERT, </a:t>
            </a:r>
            <a:r>
              <a:rPr lang="en-US" dirty="0" err="1"/>
              <a:t>RoBERTa</a:t>
            </a:r>
            <a:r>
              <a:rPr lang="en-US" dirty="0"/>
              <a:t>.</a:t>
            </a:r>
          </a:p>
          <a:p>
            <a:r>
              <a:rPr lang="en-US" dirty="0"/>
              <a:t>3. </a:t>
            </a:r>
            <a:r>
              <a:rPr lang="en-US" b="1" dirty="0"/>
              <a:t>Encoder-Decoder (Seq2Seq) Models</a:t>
            </a:r>
            <a:endParaRPr lang="en-US" dirty="0"/>
          </a:p>
          <a:p>
            <a:pPr marL="171450" indent="-171450">
              <a:buFont typeface="Arial"/>
              <a:buChar char="•"/>
            </a:pPr>
            <a:r>
              <a:rPr lang="en-US" dirty="0"/>
              <a:t>Combine an encoder to understand input and a decoder to generate output.</a:t>
            </a:r>
          </a:p>
          <a:p>
            <a:pPr marL="171450" indent="-171450">
              <a:buFont typeface="Arial"/>
              <a:buChar char="•"/>
            </a:pPr>
            <a:r>
              <a:rPr lang="en-US" dirty="0"/>
              <a:t>Commonly used for translation, summarization, and question answering.</a:t>
            </a:r>
          </a:p>
          <a:p>
            <a:pPr marL="171450" indent="-171450">
              <a:buFont typeface="Arial"/>
              <a:buChar char="•"/>
            </a:pPr>
            <a:r>
              <a:rPr lang="en-US" dirty="0"/>
              <a:t>Examples: T5, BART.</a:t>
            </a:r>
          </a:p>
          <a:p>
            <a:r>
              <a:rPr lang="en-US" dirty="0"/>
              <a:t>4. </a:t>
            </a:r>
            <a:r>
              <a:rPr lang="en-US" b="1" dirty="0"/>
              <a:t>Multimodal Models</a:t>
            </a:r>
            <a:endParaRPr lang="en-US" dirty="0"/>
          </a:p>
          <a:p>
            <a:pPr marL="171450" indent="-171450">
              <a:buFont typeface="Arial"/>
              <a:buChar char="•"/>
            </a:pPr>
            <a:r>
              <a:rPr lang="en-US" dirty="0"/>
              <a:t>These LLMs handle multiple data types, such as text, images, and audio.</a:t>
            </a:r>
          </a:p>
          <a:p>
            <a:pPr marL="171450" indent="-171450">
              <a:buFont typeface="Arial"/>
              <a:buChar char="•"/>
            </a:pPr>
            <a:r>
              <a:rPr lang="en-US" dirty="0"/>
              <a:t>They can generate or understand content across modalities.</a:t>
            </a:r>
          </a:p>
          <a:p>
            <a:pPr marL="171450" indent="-171450">
              <a:buFont typeface="Arial"/>
              <a:buChar char="•"/>
            </a:pPr>
            <a:r>
              <a:rPr lang="en-US" dirty="0"/>
              <a:t>Examples: GPT-4 multimodal, Flamingo.</a:t>
            </a:r>
          </a:p>
          <a:p>
            <a:r>
              <a:rPr lang="en-US" dirty="0"/>
              <a:t>5. </a:t>
            </a:r>
            <a:r>
              <a:rPr lang="en-US" b="1" dirty="0"/>
              <a:t>Personalized LLMs</a:t>
            </a:r>
            <a:endParaRPr lang="en-US" dirty="0"/>
          </a:p>
          <a:p>
            <a:pPr marL="171450" indent="-171450">
              <a:buFont typeface="Arial"/>
              <a:buChar char="•"/>
            </a:pPr>
            <a:r>
              <a:rPr lang="en-US" dirty="0"/>
              <a:t>Adapted or fine-tuned to align with specific user preferences or domains.</a:t>
            </a:r>
          </a:p>
          <a:p>
            <a:pPr marL="171450" indent="-171450">
              <a:buFont typeface="Arial"/>
              <a:buChar char="•"/>
            </a:pPr>
            <a:r>
              <a:rPr lang="en-US" dirty="0"/>
              <a:t>Used to provide customized responses or specialized knowledge.</a:t>
            </a:r>
          </a:p>
          <a:p>
            <a:pPr marL="171450" indent="-171450">
              <a:buFont typeface="Arial"/>
              <a:buChar char="•"/>
            </a:pPr>
            <a:r>
              <a:rPr lang="en-US" dirty="0"/>
              <a:t>These models incorporate user data or feedback for personalization.</a:t>
            </a:r>
          </a:p>
          <a:p>
            <a:r>
              <a:rPr lang="en-US" dirty="0"/>
              <a:t>6. </a:t>
            </a:r>
            <a:r>
              <a:rPr lang="en-US" b="1" dirty="0"/>
              <a:t>Retrieval-Augmented Models</a:t>
            </a:r>
            <a:endParaRPr lang="en-US" dirty="0"/>
          </a:p>
          <a:p>
            <a:pPr marL="171450" indent="-171450">
              <a:buFont typeface="Arial"/>
              <a:buChar char="•"/>
            </a:pPr>
            <a:r>
              <a:rPr lang="en-US" dirty="0"/>
              <a:t>Combine LLMs with external knowledge bases or databases.</a:t>
            </a:r>
          </a:p>
          <a:p>
            <a:pPr marL="171450" indent="-171450">
              <a:buFont typeface="Arial"/>
              <a:buChar char="•"/>
            </a:pPr>
            <a:r>
              <a:rPr lang="en-US" dirty="0"/>
              <a:t>They retrieve relevant information dynamically to improve factual accuracy.</a:t>
            </a:r>
          </a:p>
          <a:p>
            <a:pPr marL="171450" indent="-171450">
              <a:buFont typeface="Arial"/>
              <a:buChar char="•"/>
            </a:pPr>
            <a:r>
              <a:rPr lang="en-US" dirty="0"/>
              <a:t>Examples: RAG (Retrieval-Augmented Generation), models integrated with search APIs.</a:t>
            </a:r>
          </a:p>
          <a:p>
            <a:r>
              <a:rPr lang="en-US" dirty="0"/>
              <a:t>7. </a:t>
            </a:r>
            <a:r>
              <a:rPr lang="en-US" b="1" dirty="0"/>
              <a:t>Open-Source vs Proprietary Models</a:t>
            </a:r>
            <a:endParaRPr lang="en-US" dirty="0"/>
          </a:p>
          <a:p>
            <a:pPr marL="171450" indent="-171450">
              <a:buFont typeface="Arial"/>
              <a:buChar char="•"/>
            </a:pPr>
            <a:r>
              <a:rPr lang="en-US" dirty="0"/>
              <a:t>Open-source LLMs allow community access and modification (e.g., </a:t>
            </a:r>
            <a:r>
              <a:rPr lang="en-US" dirty="0" err="1"/>
              <a:t>LLaMA</a:t>
            </a:r>
            <a:r>
              <a:rPr lang="en-US" dirty="0"/>
              <a:t>, Falcon).</a:t>
            </a:r>
          </a:p>
          <a:p>
            <a:pPr marL="171450" indent="-171450">
              <a:buFont typeface="Arial"/>
              <a:buChar char="•"/>
            </a:pPr>
            <a:r>
              <a:rPr lang="en-US" dirty="0"/>
              <a:t>Proprietary models are developed and hosted by companies (e.g., OpenAI's GPT, Google's </a:t>
            </a:r>
            <a:r>
              <a:rPr lang="en-US" dirty="0" err="1"/>
              <a:t>PaLM</a:t>
            </a:r>
            <a:r>
              <a:rPr lang="en-US" dirty="0"/>
              <a:t>).</a:t>
            </a:r>
          </a:p>
          <a:p>
            <a:endParaRPr lang="en-US" dirty="0"/>
          </a:p>
          <a:p>
            <a:endParaRPr lang="en-US" dirty="0"/>
          </a:p>
          <a:p>
            <a:r>
              <a:rPr lang="en-US" b="1" u="sng" dirty="0"/>
              <a:t>Retrieval-Augmented Generation (RAG) Knowledge Base</a:t>
            </a:r>
          </a:p>
          <a:p>
            <a:pPr marL="171450" indent="-171450">
              <a:buFont typeface="Arial"/>
              <a:buChar char="•"/>
            </a:pPr>
            <a:r>
              <a:rPr lang="en-US" b="1" dirty="0"/>
              <a:t>Concept</a:t>
            </a:r>
            <a:endParaRPr lang="en-US" dirty="0"/>
          </a:p>
          <a:p>
            <a:r>
              <a:rPr lang="en-US" dirty="0"/>
              <a:t>RAG knowledge bases combine large language models (LLMs) with external retrieval systems to improve the accuracy and relevance of generated responses. Instead of relying solely on the LLM's internal knowledge, the system dynamically retrieves relevant information from a knowledge base or document repository to inform the generation process.</a:t>
            </a:r>
          </a:p>
          <a:p>
            <a:pPr marL="171450" indent="-171450">
              <a:buFont typeface="Arial"/>
              <a:buChar char="•"/>
            </a:pPr>
            <a:r>
              <a:rPr lang="en-US" b="1" dirty="0"/>
              <a:t>How It Works</a:t>
            </a:r>
            <a:r>
              <a:rPr lang="en-US" dirty="0"/>
              <a:t> </a:t>
            </a:r>
          </a:p>
          <a:p>
            <a:pPr marL="628650" lvl="1" indent="-171450">
              <a:buFont typeface="Arial"/>
              <a:buChar char="•"/>
            </a:pPr>
            <a:r>
              <a:rPr lang="en-US" b="1" dirty="0"/>
              <a:t>Retrieval Step:</a:t>
            </a:r>
            <a:r>
              <a:rPr lang="en-US" dirty="0"/>
              <a:t> When a query or prompt is given, the system first searches an external knowledge base or database to find relevant documents or data snippets related to the query. </a:t>
            </a:r>
          </a:p>
          <a:p>
            <a:pPr marL="628650" lvl="1" indent="-171450">
              <a:buFont typeface="Arial"/>
              <a:buChar char="•"/>
            </a:pPr>
            <a:r>
              <a:rPr lang="en-US" b="1" dirty="0"/>
              <a:t>Augmentation Step:</a:t>
            </a:r>
            <a:r>
              <a:rPr lang="en-US" dirty="0"/>
              <a:t> The retrieved information is then fed into the LLM as additional context or input. This helps the model generate responses that are grounded in up-to-date, specific, or domain-relevant knowledge. </a:t>
            </a:r>
          </a:p>
          <a:p>
            <a:pPr marL="628650" lvl="1" indent="-171450">
              <a:buFont typeface="Arial"/>
              <a:buChar char="•"/>
            </a:pPr>
            <a:r>
              <a:rPr lang="en-US" b="1" dirty="0"/>
              <a:t>Generation Step:</a:t>
            </a:r>
            <a:r>
              <a:rPr lang="en-US" dirty="0"/>
              <a:t> The LLM uses both the original prompt and the retrieved context to produce a more accurate, informative, and context-aware output.</a:t>
            </a:r>
          </a:p>
          <a:p>
            <a:pPr marL="171450" indent="-171450">
              <a:buFont typeface="Arial"/>
              <a:buChar char="•"/>
            </a:pPr>
            <a:r>
              <a:rPr lang="en-US" b="1" dirty="0"/>
              <a:t>Benefits</a:t>
            </a:r>
            <a:r>
              <a:rPr lang="en-US" dirty="0"/>
              <a:t> </a:t>
            </a:r>
          </a:p>
          <a:p>
            <a:pPr marL="628650" lvl="1" indent="-171450">
              <a:buFont typeface="Arial"/>
              <a:buChar char="•"/>
            </a:pPr>
            <a:r>
              <a:rPr lang="en-US" b="1" dirty="0"/>
              <a:t>Improved Accuracy:</a:t>
            </a:r>
            <a:r>
              <a:rPr lang="en-US" dirty="0"/>
              <a:t> By grounding responses in external, curated knowledge, RAG reduces hallucinations and factual errors common in standalone LLMs. </a:t>
            </a:r>
          </a:p>
          <a:p>
            <a:pPr marL="628650" lvl="1" indent="-171450">
              <a:buFont typeface="Arial"/>
              <a:buChar char="•"/>
            </a:pPr>
            <a:r>
              <a:rPr lang="en-US" b="1" dirty="0"/>
              <a:t>Up-to-Date Information:</a:t>
            </a:r>
            <a:r>
              <a:rPr lang="en-US" dirty="0"/>
              <a:t> Since the knowledge base can be updated independently, the system can provide current information without retraining the LLM. </a:t>
            </a:r>
          </a:p>
          <a:p>
            <a:pPr marL="628650" lvl="1" indent="-171450">
              <a:buFont typeface="Arial"/>
              <a:buChar char="•"/>
            </a:pPr>
            <a:r>
              <a:rPr lang="en-US" b="1" dirty="0"/>
              <a:t>Domain-Specific Expertise:</a:t>
            </a:r>
            <a:r>
              <a:rPr lang="en-US" dirty="0"/>
              <a:t> Enables the LLM to leverage specialized knowledge bases tailored to particular fields or tasks.</a:t>
            </a:r>
          </a:p>
          <a:p>
            <a:endParaRPr lang="en-US" dirty="0"/>
          </a:p>
          <a:p>
            <a:endParaRPr lang="en-US" b="1" dirty="0"/>
          </a:p>
          <a:p>
            <a:r>
              <a:rPr lang="en-US" b="1" u="sng" dirty="0"/>
              <a:t>Key Concepts in Prompt Engineering</a:t>
            </a:r>
          </a:p>
          <a:p>
            <a:pPr marL="171450" indent="-171450">
              <a:buFont typeface="Arial"/>
              <a:buChar char="•"/>
            </a:pPr>
            <a:r>
              <a:rPr lang="en-US" b="1" dirty="0"/>
              <a:t>Prompt Design</a:t>
            </a:r>
            <a:r>
              <a:rPr lang="en-US" dirty="0"/>
              <a:t> </a:t>
            </a:r>
          </a:p>
          <a:p>
            <a:pPr marL="628650" lvl="1" indent="-171450">
              <a:buFont typeface="Arial"/>
              <a:buChar char="•"/>
            </a:pPr>
            <a:r>
              <a:rPr lang="en-US" dirty="0"/>
              <a:t>Creating clear, specific, and context-rich prompts helps the LLM understand the task better. </a:t>
            </a:r>
          </a:p>
          <a:p>
            <a:pPr marL="628650" lvl="1" indent="-171450">
              <a:buFont typeface="Arial"/>
              <a:buChar char="•"/>
            </a:pPr>
            <a:r>
              <a:rPr lang="en-US" dirty="0"/>
              <a:t>Prompts can include instructions, examples, or constraints to steer the model’s behavior. </a:t>
            </a:r>
          </a:p>
          <a:p>
            <a:pPr marL="628650" lvl="1" indent="-171450">
              <a:buFont typeface="Arial"/>
              <a:buChar char="•"/>
            </a:pPr>
            <a:r>
              <a:rPr lang="en-US" dirty="0"/>
              <a:t>For example, asking "Summarize this article in three sentences" is more effective than just "Summarize."</a:t>
            </a:r>
          </a:p>
          <a:p>
            <a:pPr marL="171450" indent="-171450">
              <a:buFont typeface="Arial"/>
              <a:buChar char="•"/>
            </a:pPr>
            <a:r>
              <a:rPr lang="en-US" b="1" dirty="0"/>
              <a:t>Types of Prompts</a:t>
            </a:r>
            <a:r>
              <a:rPr lang="en-US" dirty="0"/>
              <a:t> </a:t>
            </a:r>
          </a:p>
          <a:p>
            <a:pPr marL="628650" lvl="1" indent="-171450">
              <a:buFont typeface="Arial"/>
              <a:buChar char="•"/>
            </a:pPr>
            <a:r>
              <a:rPr lang="en-US" b="1" dirty="0"/>
              <a:t>Zero-shot prompts:</a:t>
            </a:r>
            <a:r>
              <a:rPr lang="en-US" dirty="0"/>
              <a:t> The model is given a task without examples, relying solely on the instruction. </a:t>
            </a:r>
          </a:p>
          <a:p>
            <a:pPr marL="628650" lvl="1" indent="-171450">
              <a:buFont typeface="Arial"/>
              <a:buChar char="•"/>
            </a:pPr>
            <a:r>
              <a:rPr lang="en-US" b="1" dirty="0"/>
              <a:t>Few-shot prompts:</a:t>
            </a:r>
            <a:r>
              <a:rPr lang="en-US" dirty="0"/>
              <a:t> The prompt includes a few examples demonstrating the desired output format or style. </a:t>
            </a:r>
          </a:p>
          <a:p>
            <a:pPr marL="628650" lvl="1" indent="-171450">
              <a:buFont typeface="Arial"/>
              <a:buChar char="•"/>
            </a:pPr>
            <a:r>
              <a:rPr lang="en-US" b="1" dirty="0"/>
              <a:t>Chain-of-thought prompts:</a:t>
            </a:r>
            <a:r>
              <a:rPr lang="en-US" dirty="0"/>
              <a:t> Encourages the model to reason step-by-step by explicitly asking it to explain its reasoning before answering.</a:t>
            </a:r>
          </a:p>
          <a:p>
            <a:pPr marL="171450" indent="-171450">
              <a:buFont typeface="Arial"/>
              <a:buChar char="•"/>
            </a:pPr>
            <a:r>
              <a:rPr lang="en-US" b="1" dirty="0"/>
              <a:t>Prompt Tuning and Optimization</a:t>
            </a:r>
            <a:r>
              <a:rPr lang="en-US" dirty="0"/>
              <a:t> </a:t>
            </a:r>
          </a:p>
          <a:p>
            <a:pPr marL="628650" lvl="1" indent="-171450">
              <a:buFont typeface="Arial"/>
              <a:buChar char="•"/>
            </a:pPr>
            <a:r>
              <a:rPr lang="en-US" dirty="0"/>
              <a:t>Iteratively refining prompts based on output quality to improve performance. </a:t>
            </a:r>
          </a:p>
          <a:p>
            <a:pPr marL="628650" lvl="1" indent="-171450">
              <a:buFont typeface="Arial"/>
              <a:buChar char="•"/>
            </a:pPr>
            <a:r>
              <a:rPr lang="en-US" dirty="0"/>
              <a:t>Adjusting parameters like temperature (controls randomness) and max tokens (output length) can affect the response style and detail.</a:t>
            </a:r>
          </a:p>
          <a:p>
            <a:pPr marL="171450" indent="-171450">
              <a:buFont typeface="Arial"/>
              <a:buChar char="•"/>
            </a:pPr>
            <a:r>
              <a:rPr lang="en-US" b="1" dirty="0"/>
              <a:t>Context Management</a:t>
            </a:r>
            <a:r>
              <a:rPr lang="en-US" dirty="0"/>
              <a:t> </a:t>
            </a:r>
          </a:p>
          <a:p>
            <a:pPr marL="628650" lvl="1" indent="-171450">
              <a:buFont typeface="Arial"/>
              <a:buChar char="•"/>
            </a:pPr>
            <a:r>
              <a:rPr lang="en-US" dirty="0"/>
              <a:t>Providing relevant background information or context within the prompt to help the model generate accurate and context-aware responses. </a:t>
            </a:r>
          </a:p>
          <a:p>
            <a:pPr marL="628650" lvl="1" indent="-171450">
              <a:buFont typeface="Arial"/>
              <a:buChar char="•"/>
            </a:pPr>
            <a:r>
              <a:rPr lang="en-US" dirty="0"/>
              <a:t>This is especially important for complex or multi-turn conversations.</a:t>
            </a:r>
          </a:p>
          <a:p>
            <a:pPr marL="171450" indent="-171450">
              <a:buFont typeface="Arial"/>
              <a:buChar char="•"/>
            </a:pPr>
            <a:r>
              <a:rPr lang="en-US" b="1" dirty="0"/>
              <a:t>Use of External Tools and Retrieval</a:t>
            </a:r>
            <a:r>
              <a:rPr lang="en-US" dirty="0"/>
              <a:t> </a:t>
            </a:r>
          </a:p>
          <a:p>
            <a:pPr marL="628650" lvl="1" indent="-171450">
              <a:buFont typeface="Arial"/>
              <a:buChar char="•"/>
            </a:pPr>
            <a:r>
              <a:rPr lang="en-US" dirty="0"/>
              <a:t>Prompts can be combined with retrieval-augmented generation (RAG) where external knowledge bases or tools are queried to supplement the prompt context, improving factual accuracy.</a:t>
            </a:r>
          </a:p>
          <a:p>
            <a:pPr marL="171450" indent="-171450">
              <a:buFont typeface="Arial"/>
              <a:buChar char="•"/>
            </a:pPr>
            <a:r>
              <a:rPr lang="en-US" b="1" dirty="0"/>
              <a:t>Evaluation and Feedback</a:t>
            </a:r>
            <a:r>
              <a:rPr lang="en-US" dirty="0"/>
              <a:t> </a:t>
            </a:r>
          </a:p>
          <a:p>
            <a:pPr marL="628650" lvl="1" indent="-171450">
              <a:buFont typeface="Arial"/>
              <a:buChar char="•"/>
            </a:pPr>
            <a:r>
              <a:rPr lang="en-US" dirty="0"/>
              <a:t>Responses can be evaluated manually or automatically to assess quality. </a:t>
            </a:r>
          </a:p>
          <a:p>
            <a:pPr marL="628650" lvl="1" indent="-171450">
              <a:buFont typeface="Arial"/>
              <a:buChar char="•"/>
            </a:pPr>
            <a:r>
              <a:rPr lang="en-US" dirty="0"/>
              <a:t>Techniques like self-evaluation prompts ask the model to critique or grade its own output for iterative improvement.</a:t>
            </a:r>
          </a:p>
          <a:p>
            <a:endParaRPr lang="en-US" b="1" dirty="0"/>
          </a:p>
          <a:p>
            <a:r>
              <a:rPr lang="en-US" b="1" u="sng" dirty="0"/>
              <a:t>Tools</a:t>
            </a:r>
            <a:endParaRPr lang="en-US" u="sng" dirty="0"/>
          </a:p>
          <a:p>
            <a:r>
              <a:rPr lang="en-US" dirty="0"/>
              <a:t>Tools are external systems or APIs that LLMs can interact with to extend their functionality beyond pure text generation. These include search engines, databases, code interpreters, calculators, knowledge bases, and other specialized modules.</a:t>
            </a:r>
          </a:p>
          <a:p>
            <a:pPr marL="171450" indent="-171450">
              <a:buFont typeface="Arial"/>
              <a:buChar char="•"/>
            </a:pPr>
            <a:r>
              <a:rPr lang="en-US" b="1" dirty="0"/>
              <a:t>Purpose:</a:t>
            </a:r>
            <a:endParaRPr lang="en-US" dirty="0"/>
          </a:p>
          <a:p>
            <a:r>
              <a:rPr lang="en-US" dirty="0"/>
              <a:t>Tools enable LLMs to perform tasks that require up-to-date information, complex computations, or interaction with external environments, which the LLM alone cannot handle reliably.</a:t>
            </a:r>
          </a:p>
          <a:p>
            <a:pPr marL="171450" indent="-171450">
              <a:buFont typeface="Arial"/>
              <a:buChar char="•"/>
            </a:pPr>
            <a:r>
              <a:rPr lang="en-US" b="1" dirty="0"/>
              <a:t>Examples:</a:t>
            </a:r>
            <a:r>
              <a:rPr lang="en-US" dirty="0"/>
              <a:t> </a:t>
            </a:r>
          </a:p>
          <a:p>
            <a:pPr marL="628650" lvl="1" indent="-171450">
              <a:buFont typeface="Arial"/>
              <a:buChar char="•"/>
            </a:pPr>
            <a:r>
              <a:rPr lang="en-US" dirty="0"/>
              <a:t>Wikipedia Search API for retrieving factual information. </a:t>
            </a:r>
          </a:p>
          <a:p>
            <a:pPr marL="628650" lvl="1" indent="-171450">
              <a:buFont typeface="Arial"/>
              <a:buChar char="•"/>
            </a:pPr>
            <a:r>
              <a:rPr lang="en-US" dirty="0"/>
              <a:t>Code interpreters for running and debugging code snippets. </a:t>
            </a:r>
          </a:p>
          <a:p>
            <a:pPr marL="628650" lvl="1" indent="-171450">
              <a:buFont typeface="Arial"/>
              <a:buChar char="•"/>
            </a:pPr>
            <a:r>
              <a:rPr lang="en-US" dirty="0"/>
              <a:t>Math engines for solving mathematical problems. </a:t>
            </a:r>
          </a:p>
          <a:p>
            <a:pPr marL="628650" lvl="1" indent="-171450">
              <a:buFont typeface="Arial"/>
              <a:buChar char="•"/>
            </a:pPr>
            <a:r>
              <a:rPr lang="en-US" dirty="0"/>
              <a:t>Custom databases or knowledge bases for domain-specific queries.</a:t>
            </a:r>
          </a:p>
          <a:p>
            <a:pPr marL="171450" indent="-171450">
              <a:buFont typeface="Arial"/>
              <a:buChar char="•"/>
            </a:pPr>
            <a:r>
              <a:rPr lang="en-US" b="1" dirty="0"/>
              <a:t>Integration:</a:t>
            </a:r>
            <a:endParaRPr lang="en-US" dirty="0"/>
          </a:p>
          <a:p>
            <a:r>
              <a:rPr lang="en-US" dirty="0"/>
              <a:t>LLMs use prompts or agent frameworks to decide when and how to call these tools, embedding the retrieved or computed results back into their responses.</a:t>
            </a:r>
          </a:p>
          <a:p>
            <a:endParaRPr lang="en-US" dirty="0"/>
          </a:p>
          <a:p>
            <a:r>
              <a:rPr lang="en-US" b="1" u="sng" dirty="0"/>
              <a:t>Pipelines</a:t>
            </a:r>
            <a:endParaRPr lang="en-US" u="sng" dirty="0"/>
          </a:p>
          <a:p>
            <a:r>
              <a:rPr lang="en-US" dirty="0"/>
              <a:t>Pipelines are structured workflows that orchestrate multiple steps or components involving LLMs and related tools to accomplish complex tasks.</a:t>
            </a:r>
          </a:p>
          <a:p>
            <a:pPr marL="171450" indent="-171450">
              <a:buFont typeface="Arial"/>
              <a:buChar char="•"/>
            </a:pPr>
            <a:r>
              <a:rPr lang="en-US" b="1" dirty="0"/>
              <a:t>Typical Pipeline Stages:</a:t>
            </a:r>
            <a:r>
              <a:rPr lang="en-US" dirty="0"/>
              <a:t> </a:t>
            </a:r>
          </a:p>
          <a:p>
            <a:pPr marL="628650" lvl="1" indent="-171450">
              <a:buFont typeface="Arial"/>
              <a:buChar char="•"/>
            </a:pPr>
            <a:r>
              <a:rPr lang="en-US" b="1" dirty="0"/>
              <a:t>Input Processing:</a:t>
            </a:r>
            <a:r>
              <a:rPr lang="en-US" dirty="0"/>
              <a:t> Receive and preprocess user input or data. </a:t>
            </a:r>
          </a:p>
          <a:p>
            <a:pPr marL="628650" lvl="1" indent="-171450">
              <a:buFont typeface="Arial"/>
              <a:buChar char="•"/>
            </a:pPr>
            <a:r>
              <a:rPr lang="en-US" b="1" dirty="0"/>
              <a:t>Retrieval/Augmentation:</a:t>
            </a:r>
            <a:r>
              <a:rPr lang="en-US" dirty="0"/>
              <a:t> Query external knowledge bases or tools to gather relevant information. </a:t>
            </a:r>
          </a:p>
          <a:p>
            <a:pPr marL="628650" lvl="1" indent="-171450">
              <a:buFont typeface="Arial"/>
              <a:buChar char="•"/>
            </a:pPr>
            <a:r>
              <a:rPr lang="en-US" b="1" dirty="0"/>
              <a:t>Prompt Construction:</a:t>
            </a:r>
            <a:r>
              <a:rPr lang="en-US" dirty="0"/>
              <a:t> Combine the original input with retrieved context to create an effective prompt for the LLM. </a:t>
            </a:r>
          </a:p>
          <a:p>
            <a:pPr marL="628650" lvl="1" indent="-171450">
              <a:buFont typeface="Arial"/>
              <a:buChar char="•"/>
            </a:pPr>
            <a:r>
              <a:rPr lang="en-US" b="1" dirty="0"/>
              <a:t>Generation:</a:t>
            </a:r>
            <a:r>
              <a:rPr lang="en-US" dirty="0"/>
              <a:t> The LLM generates a response based on the augmented prompt. </a:t>
            </a:r>
          </a:p>
          <a:p>
            <a:pPr marL="628650" lvl="1" indent="-171450">
              <a:buFont typeface="Arial"/>
              <a:buChar char="•"/>
            </a:pPr>
            <a:r>
              <a:rPr lang="en-US" b="1" dirty="0"/>
              <a:t>Post-processing:</a:t>
            </a:r>
            <a:r>
              <a:rPr lang="en-US" dirty="0"/>
              <a:t> Refine, format, or validate the output, possibly involving additional tools or checks. </a:t>
            </a:r>
          </a:p>
          <a:p>
            <a:pPr marL="628650" lvl="1" indent="-171450">
              <a:buFont typeface="Arial"/>
              <a:buChar char="•"/>
            </a:pPr>
            <a:r>
              <a:rPr lang="en-US" b="1" dirty="0"/>
              <a:t>Output Delivery:</a:t>
            </a:r>
            <a:r>
              <a:rPr lang="en-US" dirty="0"/>
              <a:t> Present the final result to the user or downstream system.</a:t>
            </a:r>
          </a:p>
          <a:p>
            <a:pPr marL="171450" indent="-171450">
              <a:buFont typeface="Arial"/>
              <a:buChar char="•"/>
            </a:pPr>
            <a:r>
              <a:rPr lang="en-US" b="1" dirty="0"/>
              <a:t>Automation and Agents:</a:t>
            </a:r>
            <a:endParaRPr lang="en-US" dirty="0"/>
          </a:p>
          <a:p>
            <a:r>
              <a:rPr lang="en-US" dirty="0"/>
              <a:t>Advanced pipelines may include LLM agents that autonomously decide which tools to use, how to sequence tasks, and how to iterate on outputs for improved results.</a:t>
            </a:r>
          </a:p>
          <a:p>
            <a:endParaRPr lang="en-US" dirty="0"/>
          </a:p>
          <a:p>
            <a:endParaRPr lang="en-US" dirty="0"/>
          </a:p>
          <a:p>
            <a:r>
              <a:rPr lang="en-US" dirty="0"/>
              <a:t>3. </a:t>
            </a:r>
            <a:r>
              <a:rPr lang="en-US" b="1" dirty="0"/>
              <a:t>Benefits of Using Tools and Pipelines with LLMs</a:t>
            </a:r>
            <a:endParaRPr lang="en-US" dirty="0"/>
          </a:p>
          <a:p>
            <a:pPr marL="171450" indent="-171450">
              <a:buFont typeface="Arial"/>
              <a:buChar char="•"/>
            </a:pPr>
            <a:r>
              <a:rPr lang="en-US" b="1" dirty="0"/>
              <a:t>Enhanced Accuracy:</a:t>
            </a:r>
            <a:r>
              <a:rPr lang="en-US" dirty="0"/>
              <a:t> Access to external, updated knowledge reduces hallucinations and errors. </a:t>
            </a:r>
          </a:p>
          <a:p>
            <a:pPr marL="171450" indent="-171450">
              <a:buFont typeface="Arial"/>
              <a:buChar char="•"/>
            </a:pPr>
            <a:r>
              <a:rPr lang="en-US" b="1" dirty="0"/>
              <a:t>Task Automation:</a:t>
            </a:r>
            <a:r>
              <a:rPr lang="en-US" dirty="0"/>
              <a:t> Pipelines enable complex, multi-step workflows that can automate real-world tasks. </a:t>
            </a:r>
          </a:p>
          <a:p>
            <a:pPr marL="171450" indent="-171450">
              <a:buFont typeface="Arial"/>
              <a:buChar char="•"/>
            </a:pPr>
            <a:r>
              <a:rPr lang="en-US" b="1" dirty="0"/>
              <a:t>Flexibility:</a:t>
            </a:r>
            <a:r>
              <a:rPr lang="en-US" dirty="0"/>
              <a:t> Modular tools allow customization for specific domains or applications. </a:t>
            </a:r>
          </a:p>
          <a:p>
            <a:pPr marL="171450" indent="-171450">
              <a:buFont typeface="Arial"/>
              <a:buChar char="•"/>
            </a:pPr>
            <a:r>
              <a:rPr lang="en-US" b="1" dirty="0"/>
              <a:t>Scalability:</a:t>
            </a:r>
            <a:r>
              <a:rPr lang="en-US" dirty="0"/>
              <a:t> Pipelines can be scaled and optimized for efficiency and cost control.</a:t>
            </a:r>
          </a:p>
          <a:p>
            <a:endParaRPr lang="en-US" b="1" dirty="0"/>
          </a:p>
          <a:p>
            <a:endParaRPr lang="en-US" dirty="0"/>
          </a:p>
          <a:p>
            <a:r>
              <a:rPr lang="en-US" b="1" u="sng" dirty="0"/>
              <a:t>The New Contender</a:t>
            </a:r>
          </a:p>
          <a:p>
            <a:r>
              <a:rPr lang="en-US" b="1" dirty="0"/>
              <a:t>ClaraVerse</a:t>
            </a:r>
            <a:endParaRPr lang="en-US" dirty="0"/>
          </a:p>
          <a:p>
            <a:pPr marL="171450" indent="-171450">
              <a:buFont typeface="Arial"/>
              <a:buChar char="•"/>
            </a:pPr>
            <a:r>
              <a:rPr lang="en-US" b="1" dirty="0"/>
              <a:t>Type:</a:t>
            </a:r>
            <a:r>
              <a:rPr lang="en-US" dirty="0"/>
              <a:t> Complete AI development suite and workspace running fully locally on your device. </a:t>
            </a:r>
          </a:p>
          <a:p>
            <a:pPr marL="171450" indent="-171450">
              <a:buFont typeface="Arial"/>
              <a:buChar char="•"/>
            </a:pPr>
            <a:r>
              <a:rPr lang="en-US" b="1" dirty="0"/>
              <a:t>Focus:</a:t>
            </a:r>
            <a:r>
              <a:rPr lang="en-US" dirty="0"/>
              <a:t> A </a:t>
            </a:r>
            <a:r>
              <a:rPr lang="en-US" b="1" dirty="0"/>
              <a:t>privacy-first, modular AI assistant and agent building platform</a:t>
            </a:r>
            <a:r>
              <a:rPr lang="en-US" dirty="0"/>
              <a:t> that includes chat assistants, tool calling, agent builders, image generation, and automation workflows. </a:t>
            </a:r>
          </a:p>
          <a:p>
            <a:pPr marL="171450" indent="-171450">
              <a:buFont typeface="Arial"/>
              <a:buChar char="•"/>
            </a:pPr>
            <a:r>
              <a:rPr lang="en-US" b="1" dirty="0"/>
              <a:t>Features:</a:t>
            </a:r>
            <a:r>
              <a:rPr lang="en-US" dirty="0"/>
              <a:t> </a:t>
            </a:r>
          </a:p>
          <a:p>
            <a:pPr marL="628650" lvl="1" indent="-171450">
              <a:buFont typeface="Arial"/>
              <a:buChar char="•"/>
            </a:pPr>
            <a:r>
              <a:rPr lang="en-US" dirty="0"/>
              <a:t>AI-powered agent building with visual flow-based programming and custom node creation. </a:t>
            </a:r>
          </a:p>
          <a:p>
            <a:pPr marL="628650" lvl="1" indent="-171450">
              <a:buFont typeface="Arial"/>
              <a:buChar char="•"/>
            </a:pPr>
            <a:r>
              <a:rPr lang="en-US" dirty="0"/>
              <a:t>Integrated automation via embedded n8n-style workflow system with many free templates. </a:t>
            </a:r>
          </a:p>
          <a:p>
            <a:pPr marL="628650" lvl="1" indent="-171450">
              <a:buFont typeface="Arial"/>
              <a:buChar char="•"/>
            </a:pPr>
            <a:r>
              <a:rPr lang="en-US" dirty="0"/>
              <a:t>Supports Llama.cpp models for chat and </a:t>
            </a:r>
            <a:r>
              <a:rPr lang="en-US" dirty="0" err="1"/>
              <a:t>ComfyUI</a:t>
            </a:r>
            <a:r>
              <a:rPr lang="en-US" dirty="0"/>
              <a:t> for image generation. </a:t>
            </a:r>
          </a:p>
          <a:p>
            <a:pPr marL="628650" lvl="1" indent="-171450">
              <a:buFont typeface="Arial"/>
              <a:buChar char="•"/>
            </a:pPr>
            <a:r>
              <a:rPr lang="en-US" dirty="0"/>
              <a:t>No cloud, no API keys, and no data leaving your computer—full privacy and control. </a:t>
            </a:r>
          </a:p>
          <a:p>
            <a:pPr marL="628650" lvl="1" indent="-171450">
              <a:buFont typeface="Arial"/>
              <a:buChar char="•"/>
            </a:pPr>
            <a:r>
              <a:rPr lang="en-US" dirty="0"/>
              <a:t>Designed as a comprehensive AI workspace, not just a chat interface. </a:t>
            </a:r>
          </a:p>
          <a:p>
            <a:pPr marL="171450" indent="-171450">
              <a:buFont typeface="Arial"/>
              <a:buChar char="•"/>
            </a:pPr>
            <a:r>
              <a:rPr lang="en-US" b="1" dirty="0"/>
              <a:t>Use Case:</a:t>
            </a:r>
            <a:r>
              <a:rPr lang="en-US" dirty="0"/>
              <a:t> For users looking to build complex AI assistants, agents, and automated workflows locally with privacy and modularity. </a:t>
            </a:r>
          </a:p>
          <a:p>
            <a:pPr marL="171450" indent="-171450">
              <a:buFont typeface="Arial"/>
              <a:buChar char="•"/>
            </a:pPr>
            <a:r>
              <a:rPr lang="en-US" b="1" dirty="0"/>
              <a:t>Data Privacy:</a:t>
            </a:r>
            <a:r>
              <a:rPr lang="en-US" dirty="0"/>
              <a:t> Strong emphasis on privacy and local-only operation. </a:t>
            </a:r>
          </a:p>
          <a:p>
            <a:pPr marL="171450" indent="-171450">
              <a:buFont typeface="Arial"/>
              <a:buChar char="•"/>
            </a:pPr>
            <a:r>
              <a:rPr lang="en-US" b="1" dirty="0"/>
              <a:t>Community:</a:t>
            </a:r>
            <a:r>
              <a:rPr lang="en-US" dirty="0"/>
              <a:t> Open source, focused on privacy and modular AI development.</a:t>
            </a:r>
          </a:p>
          <a:p>
            <a:endParaRPr lang="en-US" dirty="0"/>
          </a:p>
          <a:p>
            <a:r>
              <a:rPr lang="en-US" b="1" dirty="0"/>
              <a:t>In essence, Open-WebUI is a powerful, extensible local interface for running and interacting with LLMs, while ClaraVerse is a broader, privacy-focused AI workspace that includes agent building, automation, and multimodal AI capabilities—all running fully locally.</a:t>
            </a:r>
            <a:endParaRPr lang="en-US" baseline="30000" dirty="0"/>
          </a:p>
          <a:p>
            <a:endParaRPr lang="en-US" dirty="0"/>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38284EF4-3DDE-475E-B512-032D7FACFA9A}" type="slidenum">
              <a:rPr lang="de-DE" smtClean="0"/>
              <a:t>35</a:t>
            </a:fld>
            <a:endParaRPr lang="de-DE"/>
          </a:p>
        </p:txBody>
      </p:sp>
    </p:spTree>
    <p:extLst>
      <p:ext uri="{BB962C8B-B14F-4D97-AF65-F5344CB8AC3E}">
        <p14:creationId xmlns:p14="http://schemas.microsoft.com/office/powerpoint/2010/main" val="3160928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ECD4-5D05-37A1-DD95-13EBCB61F0A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688BBC8-943F-D789-889D-40D20C96D21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44917E7-2108-267B-16AC-9F105AA86CBA}"/>
              </a:ext>
            </a:extLst>
          </p:cNvPr>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DAC4F2F3-354C-9A30-0539-AF1205D2F6C3}"/>
              </a:ext>
            </a:extLst>
          </p:cNvPr>
          <p:cNvSpPr>
            <a:spLocks noGrp="1"/>
          </p:cNvSpPr>
          <p:nvPr>
            <p:ph type="sldNum" sz="quarter" idx="5"/>
          </p:nvPr>
        </p:nvSpPr>
        <p:spPr/>
        <p:txBody>
          <a:bodyPr/>
          <a:lstStyle/>
          <a:p>
            <a:fld id="{38284EF4-3DDE-475E-B512-032D7FACFA9A}" type="slidenum">
              <a:rPr lang="de-DE" smtClean="0"/>
              <a:t>36</a:t>
            </a:fld>
            <a:endParaRPr lang="de-DE"/>
          </a:p>
        </p:txBody>
      </p:sp>
    </p:spTree>
    <p:extLst>
      <p:ext uri="{BB962C8B-B14F-4D97-AF65-F5344CB8AC3E}">
        <p14:creationId xmlns:p14="http://schemas.microsoft.com/office/powerpoint/2010/main" val="3553247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FCFB5-563E-462C-AC4A-4CB0E0E16D0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05F9694-FEC0-4DD2-D6EF-9E59010636E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9D4BD58-CE55-8B22-8E58-142A36DF9F72}"/>
              </a:ext>
            </a:extLst>
          </p:cNvPr>
          <p:cNvSpPr>
            <a:spLocks noGrp="1"/>
          </p:cNvSpPr>
          <p:nvPr>
            <p:ph type="body" idx="1"/>
          </p:nvPr>
        </p:nvSpPr>
        <p:spPr/>
        <p:txBody>
          <a:bodyPr/>
          <a:lstStyle/>
          <a:p>
            <a:pPr marL="0" indent="0">
              <a:buFont typeface="Arial" panose="020B0604020202020204" pitchFamily="34" charset="0"/>
              <a:buNone/>
            </a:pPr>
            <a:endParaRPr lang="de-DE" dirty="0"/>
          </a:p>
        </p:txBody>
      </p:sp>
      <p:sp>
        <p:nvSpPr>
          <p:cNvPr id="4" name="Foliennummernplatzhalter 3">
            <a:extLst>
              <a:ext uri="{FF2B5EF4-FFF2-40B4-BE49-F238E27FC236}">
                <a16:creationId xmlns:a16="http://schemas.microsoft.com/office/drawing/2014/main" id="{D81889FE-65E9-89A3-4360-1C52EE01D914}"/>
              </a:ext>
            </a:extLst>
          </p:cNvPr>
          <p:cNvSpPr>
            <a:spLocks noGrp="1"/>
          </p:cNvSpPr>
          <p:nvPr>
            <p:ph type="sldNum" sz="quarter" idx="5"/>
          </p:nvPr>
        </p:nvSpPr>
        <p:spPr/>
        <p:txBody>
          <a:bodyPr/>
          <a:lstStyle/>
          <a:p>
            <a:fld id="{38284EF4-3DDE-475E-B512-032D7FACFA9A}" type="slidenum">
              <a:rPr lang="de-DE" smtClean="0"/>
              <a:t>37</a:t>
            </a:fld>
            <a:endParaRPr lang="de-DE"/>
          </a:p>
        </p:txBody>
      </p:sp>
    </p:spTree>
    <p:extLst>
      <p:ext uri="{BB962C8B-B14F-4D97-AF65-F5344CB8AC3E}">
        <p14:creationId xmlns:p14="http://schemas.microsoft.com/office/powerpoint/2010/main" val="170944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Calibri"/>
                <a:ea typeface="Calibri"/>
                <a:cs typeface="Calibri"/>
              </a:rPr>
              <a:t>Unser Ziel für das Projekt war es </a:t>
            </a:r>
            <a:r>
              <a:rPr lang="en-US" err="1">
                <a:latin typeface="Calibri"/>
                <a:ea typeface="Calibri"/>
                <a:cs typeface="Calibri"/>
              </a:rPr>
              <a:t>ein</a:t>
            </a:r>
            <a:r>
              <a:rPr lang="en-US">
                <a:latin typeface="Calibri"/>
                <a:ea typeface="Calibri"/>
                <a:cs typeface="Calibri"/>
              </a:rPr>
              <a:t> </a:t>
            </a:r>
            <a:r>
              <a:rPr lang="en-US" err="1">
                <a:latin typeface="Calibri"/>
                <a:ea typeface="Calibri"/>
                <a:cs typeface="Calibri"/>
              </a:rPr>
              <a:t>Lokales</a:t>
            </a:r>
            <a:r>
              <a:rPr lang="en-US">
                <a:latin typeface="Calibri"/>
                <a:ea typeface="Calibri"/>
                <a:cs typeface="Calibri"/>
              </a:rPr>
              <a:t> RAG </a:t>
            </a:r>
            <a:r>
              <a:rPr lang="en-US" err="1">
                <a:latin typeface="Calibri"/>
                <a:ea typeface="Calibri"/>
                <a:cs typeface="Calibri"/>
              </a:rPr>
              <a:t>zu</a:t>
            </a:r>
            <a:r>
              <a:rPr lang="en-US">
                <a:latin typeface="Calibri"/>
                <a:ea typeface="Calibri"/>
                <a:cs typeface="Calibri"/>
              </a:rPr>
              <a:t> </a:t>
            </a:r>
            <a:r>
              <a:rPr lang="en-US" err="1">
                <a:latin typeface="Calibri"/>
                <a:ea typeface="Calibri"/>
                <a:cs typeface="Calibri"/>
              </a:rPr>
              <a:t>erstellen</a:t>
            </a:r>
          </a:p>
          <a:p>
            <a:pPr marL="171450" indent="-171450">
              <a:buFont typeface="Calibri"/>
              <a:buChar char="-"/>
            </a:pPr>
            <a:r>
              <a:rPr lang="en-US">
                <a:latin typeface="Calibri"/>
                <a:ea typeface="Calibri"/>
                <a:cs typeface="Calibri"/>
              </a:rPr>
              <a:t>RAG </a:t>
            </a:r>
            <a:r>
              <a:rPr lang="en-US" err="1">
                <a:latin typeface="Calibri"/>
                <a:ea typeface="Calibri"/>
                <a:cs typeface="Calibri"/>
              </a:rPr>
              <a:t>steht</a:t>
            </a:r>
            <a:r>
              <a:rPr lang="en-US">
                <a:latin typeface="Calibri"/>
                <a:ea typeface="Calibri"/>
                <a:cs typeface="Calibri"/>
              </a:rPr>
              <a:t> für Retrieval-Augmented Generation</a:t>
            </a:r>
            <a:endParaRPr lang="en-US"/>
          </a:p>
          <a:p>
            <a:pPr marL="171450" indent="-171450">
              <a:buFont typeface="Calibri"/>
              <a:buChar char="-"/>
            </a:pPr>
            <a:r>
              <a:rPr lang="en-US"/>
              <a:t>Ziel: </a:t>
            </a:r>
            <a:r>
              <a:rPr lang="en-US" err="1"/>
              <a:t>Kombination</a:t>
            </a:r>
            <a:r>
              <a:rPr lang="en-US"/>
              <a:t> </a:t>
            </a:r>
            <a:r>
              <a:rPr lang="en-US" err="1"/>
              <a:t>aus</a:t>
            </a:r>
            <a:r>
              <a:rPr lang="en-US"/>
              <a:t> </a:t>
            </a:r>
            <a:r>
              <a:rPr lang="en-US" err="1"/>
              <a:t>dokumentbasierter</a:t>
            </a:r>
            <a:r>
              <a:rPr lang="en-US"/>
              <a:t> </a:t>
            </a:r>
            <a:r>
              <a:rPr lang="en-US" err="1"/>
              <a:t>Suche</a:t>
            </a:r>
            <a:r>
              <a:rPr lang="en-US"/>
              <a:t> und </a:t>
            </a:r>
            <a:r>
              <a:rPr lang="en-US" err="1"/>
              <a:t>generativer</a:t>
            </a:r>
            <a:r>
              <a:rPr lang="en-US"/>
              <a:t> KI </a:t>
            </a:r>
            <a:r>
              <a:rPr lang="en-US" err="1"/>
              <a:t>zur</a:t>
            </a:r>
            <a:r>
              <a:rPr lang="en-US"/>
              <a:t> </a:t>
            </a:r>
            <a:r>
              <a:rPr lang="en-US" err="1"/>
              <a:t>verbesserten</a:t>
            </a:r>
            <a:r>
              <a:rPr lang="en-US"/>
              <a:t> </a:t>
            </a:r>
            <a:r>
              <a:rPr lang="en-US" err="1"/>
              <a:t>Antwortqualität</a:t>
            </a:r>
            <a:endParaRPr lang="en-US"/>
          </a:p>
          <a:p>
            <a:pPr marL="171450" indent="-171450">
              <a:buFont typeface="Calibri"/>
              <a:buChar char="-"/>
            </a:pPr>
            <a:r>
              <a:rPr lang="en-US">
                <a:latin typeface="Calibri"/>
                <a:ea typeface="Calibri"/>
                <a:cs typeface="Calibri"/>
              </a:rPr>
              <a:t>Um die </a:t>
            </a:r>
            <a:r>
              <a:rPr lang="en-US" err="1">
                <a:latin typeface="Calibri"/>
                <a:ea typeface="Calibri"/>
                <a:cs typeface="Calibri"/>
              </a:rPr>
              <a:t>Funktionsweise</a:t>
            </a:r>
            <a:r>
              <a:rPr lang="en-US">
                <a:latin typeface="Calibri"/>
                <a:ea typeface="Calibri"/>
                <a:cs typeface="Calibri"/>
              </a:rPr>
              <a:t> </a:t>
            </a:r>
            <a:r>
              <a:rPr lang="en-US" err="1">
                <a:latin typeface="Calibri"/>
                <a:ea typeface="Calibri"/>
                <a:cs typeface="Calibri"/>
              </a:rPr>
              <a:t>zu</a:t>
            </a:r>
            <a:r>
              <a:rPr lang="en-US">
                <a:latin typeface="Calibri"/>
                <a:ea typeface="Calibri"/>
                <a:cs typeface="Calibri"/>
              </a:rPr>
              <a:t> </a:t>
            </a:r>
            <a:r>
              <a:rPr lang="en-US" err="1">
                <a:latin typeface="Calibri"/>
                <a:ea typeface="Calibri"/>
                <a:cs typeface="Calibri"/>
              </a:rPr>
              <a:t>erklären</a:t>
            </a:r>
            <a:r>
              <a:rPr lang="en-US">
                <a:latin typeface="Calibri"/>
                <a:ea typeface="Calibri"/>
                <a:cs typeface="Calibri"/>
              </a:rPr>
              <a:t> </a:t>
            </a:r>
            <a:r>
              <a:rPr lang="en-US" err="1">
                <a:latin typeface="Calibri"/>
                <a:ea typeface="Calibri"/>
                <a:cs typeface="Calibri"/>
              </a:rPr>
              <a:t>habe</a:t>
            </a:r>
            <a:r>
              <a:rPr lang="en-US">
                <a:latin typeface="Calibri"/>
                <a:ea typeface="Calibri"/>
                <a:cs typeface="Calibri"/>
              </a:rPr>
              <a:t> ich </a:t>
            </a:r>
            <a:r>
              <a:rPr lang="en-US" err="1">
                <a:latin typeface="Calibri"/>
                <a:ea typeface="Calibri"/>
                <a:cs typeface="Calibri"/>
              </a:rPr>
              <a:t>hier</a:t>
            </a:r>
            <a:r>
              <a:rPr lang="en-US">
                <a:latin typeface="Calibri"/>
                <a:ea typeface="Calibri"/>
                <a:cs typeface="Calibri"/>
              </a:rPr>
              <a:t> </a:t>
            </a:r>
            <a:r>
              <a:rPr lang="en-US" err="1">
                <a:latin typeface="Calibri"/>
                <a:ea typeface="Calibri"/>
                <a:cs typeface="Calibri"/>
              </a:rPr>
              <a:t>einmal</a:t>
            </a:r>
            <a:r>
              <a:rPr lang="en-US">
                <a:latin typeface="Calibri"/>
                <a:ea typeface="Calibri"/>
                <a:cs typeface="Calibri"/>
              </a:rPr>
              <a:t> </a:t>
            </a:r>
            <a:r>
              <a:rPr lang="en-US" err="1">
                <a:latin typeface="Calibri"/>
                <a:ea typeface="Calibri"/>
                <a:cs typeface="Calibri"/>
              </a:rPr>
              <a:t>eine</a:t>
            </a:r>
            <a:r>
              <a:rPr lang="en-US">
                <a:latin typeface="Calibri"/>
                <a:ea typeface="Calibri"/>
                <a:cs typeface="Calibri"/>
              </a:rPr>
              <a:t> </a:t>
            </a:r>
            <a:r>
              <a:rPr lang="en-US" err="1">
                <a:latin typeface="Calibri"/>
                <a:ea typeface="Calibri"/>
                <a:cs typeface="Calibri"/>
              </a:rPr>
              <a:t>Grafik</a:t>
            </a:r>
            <a:r>
              <a:rPr lang="en-US">
                <a:latin typeface="Calibri"/>
                <a:ea typeface="Calibri"/>
                <a:cs typeface="Calibri"/>
              </a:rPr>
              <a:t> </a:t>
            </a:r>
            <a:r>
              <a:rPr lang="en-US" err="1">
                <a:latin typeface="Calibri"/>
                <a:ea typeface="Calibri"/>
                <a:cs typeface="Calibri"/>
              </a:rPr>
              <a:t>mitgebracht</a:t>
            </a:r>
            <a:endParaRPr lang="en-US">
              <a:latin typeface="Calibri"/>
              <a:ea typeface="Calibri"/>
              <a:cs typeface="Calibri"/>
            </a:endParaRPr>
          </a:p>
          <a:p>
            <a:pPr marL="171450" indent="-171450">
              <a:buFont typeface="Calibri"/>
              <a:buChar char="-"/>
            </a:pPr>
            <a:r>
              <a:rPr lang="en-US">
                <a:latin typeface="Calibri"/>
                <a:ea typeface="Calibri"/>
                <a:cs typeface="Calibri"/>
              </a:rPr>
              <a:t>1. Input: </a:t>
            </a:r>
            <a:r>
              <a:rPr lang="en-US"/>
              <a:t>Eine </a:t>
            </a:r>
            <a:r>
              <a:rPr lang="en-US" err="1"/>
              <a:t>Sammlung</a:t>
            </a:r>
            <a:r>
              <a:rPr lang="en-US"/>
              <a:t> von </a:t>
            </a:r>
            <a:r>
              <a:rPr lang="en-US" err="1"/>
              <a:t>Dokumenten</a:t>
            </a:r>
            <a:r>
              <a:rPr lang="en-US"/>
              <a:t> </a:t>
            </a:r>
            <a:r>
              <a:rPr lang="en-US" err="1"/>
              <a:t>wird</a:t>
            </a:r>
            <a:r>
              <a:rPr lang="en-US"/>
              <a:t> in </a:t>
            </a:r>
            <a:r>
              <a:rPr lang="en-US" b="1" err="1"/>
              <a:t>kleinere</a:t>
            </a:r>
            <a:r>
              <a:rPr lang="en-US" b="1"/>
              <a:t> </a:t>
            </a:r>
            <a:r>
              <a:rPr lang="en-US" b="1" err="1"/>
              <a:t>Textabschnitte</a:t>
            </a:r>
            <a:r>
              <a:rPr lang="en-US" b="1"/>
              <a:t> (Chunks)</a:t>
            </a:r>
            <a:r>
              <a:rPr lang="en-US"/>
              <a:t> </a:t>
            </a:r>
            <a:r>
              <a:rPr lang="en-US" err="1"/>
              <a:t>aufgeteilt</a:t>
            </a:r>
            <a:r>
              <a:rPr lang="en-US"/>
              <a:t>. Das </a:t>
            </a:r>
            <a:r>
              <a:rPr lang="en-US" err="1"/>
              <a:t>passiert</a:t>
            </a:r>
            <a:r>
              <a:rPr lang="en-US"/>
              <a:t>, da LLMs </a:t>
            </a:r>
            <a:r>
              <a:rPr lang="en-US" err="1"/>
              <a:t>nur</a:t>
            </a:r>
            <a:r>
              <a:rPr lang="en-US"/>
              <a:t> </a:t>
            </a:r>
            <a:r>
              <a:rPr lang="en-US" err="1"/>
              <a:t>begrenzt</a:t>
            </a:r>
            <a:r>
              <a:rPr lang="en-US"/>
              <a:t> </a:t>
            </a:r>
            <a:r>
              <a:rPr lang="en-US" err="1"/>
              <a:t>Kontext</a:t>
            </a:r>
            <a:r>
              <a:rPr lang="en-US"/>
              <a:t> </a:t>
            </a:r>
            <a:r>
              <a:rPr lang="en-US" err="1"/>
              <a:t>aufnehmen</a:t>
            </a:r>
            <a:r>
              <a:rPr lang="en-US"/>
              <a:t> </a:t>
            </a:r>
            <a:r>
              <a:rPr lang="en-US" err="1"/>
              <a:t>können</a:t>
            </a:r>
            <a:r>
              <a:rPr lang="en-US"/>
              <a:t>.</a:t>
            </a:r>
            <a:endParaRPr lang="en-US" err="1">
              <a:latin typeface="Calibri"/>
              <a:ea typeface="Calibri"/>
              <a:cs typeface="Calibri"/>
            </a:endParaRPr>
          </a:p>
          <a:p>
            <a:pPr marL="171450" indent="-171450">
              <a:buFont typeface="Calibri"/>
              <a:buChar char="-"/>
            </a:pPr>
            <a:r>
              <a:rPr lang="en-US">
                <a:latin typeface="Aptos"/>
                <a:ea typeface="Calibri"/>
                <a:cs typeface="Calibri"/>
              </a:rPr>
              <a:t>2. </a:t>
            </a:r>
            <a:r>
              <a:rPr lang="en-US"/>
              <a:t>Die Text-Chunks </a:t>
            </a:r>
            <a:r>
              <a:rPr lang="en-US" err="1"/>
              <a:t>werden</a:t>
            </a:r>
            <a:r>
              <a:rPr lang="en-US"/>
              <a:t>, </a:t>
            </a:r>
            <a:r>
              <a:rPr lang="en-US" err="1"/>
              <a:t>mithilfe</a:t>
            </a:r>
            <a:r>
              <a:rPr lang="en-US"/>
              <a:t> </a:t>
            </a:r>
            <a:r>
              <a:rPr lang="en-US" err="1"/>
              <a:t>eines</a:t>
            </a:r>
            <a:r>
              <a:rPr lang="en-US"/>
              <a:t> Embedding </a:t>
            </a:r>
            <a:r>
              <a:rPr lang="en-US" err="1"/>
              <a:t>Modells</a:t>
            </a:r>
            <a:r>
              <a:rPr lang="en-US"/>
              <a:t>, in </a:t>
            </a:r>
            <a:r>
              <a:rPr lang="en-US" err="1"/>
              <a:t>sogenannte</a:t>
            </a:r>
            <a:r>
              <a:rPr lang="en-US"/>
              <a:t> </a:t>
            </a:r>
            <a:r>
              <a:rPr lang="en-US" b="1"/>
              <a:t>Vektor-Embeddings</a:t>
            </a:r>
            <a:r>
              <a:rPr lang="en-US"/>
              <a:t> </a:t>
            </a:r>
            <a:r>
              <a:rPr lang="en-US" err="1"/>
              <a:t>umgewandelt</a:t>
            </a:r>
            <a:endParaRPr lang="en-US"/>
          </a:p>
          <a:p>
            <a:pPr lvl="1" indent="-171450">
              <a:buFont typeface="Courier New"/>
              <a:buChar char="o"/>
            </a:pPr>
            <a:r>
              <a:rPr lang="en-US">
                <a:latin typeface="Aptos"/>
                <a:ea typeface="Calibri"/>
                <a:cs typeface="Calibri"/>
              </a:rPr>
              <a:t>Texte </a:t>
            </a:r>
            <a:r>
              <a:rPr lang="en-US" err="1">
                <a:latin typeface="Aptos"/>
                <a:ea typeface="Calibri"/>
                <a:cs typeface="Calibri"/>
              </a:rPr>
              <a:t>mit</a:t>
            </a:r>
            <a:r>
              <a:rPr lang="en-US">
                <a:latin typeface="Aptos"/>
                <a:ea typeface="Calibri"/>
                <a:cs typeface="Calibri"/>
              </a:rPr>
              <a:t> </a:t>
            </a:r>
            <a:r>
              <a:rPr lang="en-US" err="1">
                <a:latin typeface="Aptos"/>
                <a:ea typeface="Calibri"/>
                <a:cs typeface="Calibri"/>
              </a:rPr>
              <a:t>ähnlichem</a:t>
            </a:r>
            <a:r>
              <a:rPr lang="en-US">
                <a:latin typeface="Aptos"/>
                <a:ea typeface="Calibri"/>
                <a:cs typeface="Calibri"/>
              </a:rPr>
              <a:t> </a:t>
            </a:r>
            <a:r>
              <a:rPr lang="en-US" err="1">
                <a:latin typeface="Aptos"/>
                <a:ea typeface="Calibri"/>
                <a:cs typeface="Calibri"/>
              </a:rPr>
              <a:t>Inhalt</a:t>
            </a:r>
            <a:r>
              <a:rPr lang="en-US">
                <a:latin typeface="Aptos"/>
                <a:ea typeface="Calibri"/>
                <a:cs typeface="Calibri"/>
              </a:rPr>
              <a:t> </a:t>
            </a:r>
            <a:r>
              <a:rPr lang="en-US" err="1">
                <a:latin typeface="Aptos"/>
                <a:ea typeface="Calibri"/>
                <a:cs typeface="Calibri"/>
              </a:rPr>
              <a:t>bekommen</a:t>
            </a:r>
            <a:r>
              <a:rPr lang="en-US">
                <a:latin typeface="Aptos"/>
                <a:ea typeface="Calibri"/>
                <a:cs typeface="Calibri"/>
              </a:rPr>
              <a:t> </a:t>
            </a:r>
            <a:r>
              <a:rPr lang="en-US" err="1">
                <a:latin typeface="Aptos"/>
                <a:ea typeface="Calibri"/>
                <a:cs typeface="Calibri"/>
              </a:rPr>
              <a:t>ähnliche</a:t>
            </a:r>
            <a:r>
              <a:rPr lang="en-US">
                <a:latin typeface="Aptos"/>
                <a:ea typeface="Calibri"/>
                <a:cs typeface="Calibri"/>
              </a:rPr>
              <a:t> </a:t>
            </a:r>
            <a:r>
              <a:rPr lang="en-US" err="1">
                <a:latin typeface="Aptos"/>
                <a:ea typeface="Calibri"/>
                <a:cs typeface="Calibri"/>
              </a:rPr>
              <a:t>Vektoren</a:t>
            </a:r>
            <a:r>
              <a:rPr lang="en-US">
                <a:latin typeface="Aptos"/>
                <a:ea typeface="Calibri"/>
                <a:cs typeface="Calibri"/>
              </a:rPr>
              <a:t> </a:t>
            </a:r>
            <a:r>
              <a:rPr lang="en-US" err="1">
                <a:latin typeface="Aptos"/>
                <a:ea typeface="Calibri"/>
                <a:cs typeface="Calibri"/>
              </a:rPr>
              <a:t>zugeordnet</a:t>
            </a:r>
            <a:r>
              <a:rPr lang="en-US">
                <a:latin typeface="Aptos"/>
                <a:ea typeface="Calibri"/>
                <a:cs typeface="Calibri"/>
              </a:rPr>
              <a:t>, </a:t>
            </a:r>
            <a:r>
              <a:rPr lang="en-US" err="1">
                <a:latin typeface="Aptos"/>
                <a:ea typeface="Calibri"/>
                <a:cs typeface="Calibri"/>
              </a:rPr>
              <a:t>dadurch</a:t>
            </a:r>
            <a:r>
              <a:rPr lang="en-US">
                <a:latin typeface="Aptos"/>
                <a:ea typeface="Calibri"/>
                <a:cs typeface="Calibri"/>
              </a:rPr>
              <a:t> </a:t>
            </a:r>
            <a:r>
              <a:rPr lang="en-US" err="1">
                <a:latin typeface="Aptos"/>
                <a:ea typeface="Calibri"/>
                <a:cs typeface="Calibri"/>
              </a:rPr>
              <a:t>kann</a:t>
            </a:r>
            <a:r>
              <a:rPr lang="en-US">
                <a:latin typeface="Aptos"/>
                <a:ea typeface="Calibri"/>
                <a:cs typeface="Calibri"/>
              </a:rPr>
              <a:t> man </a:t>
            </a:r>
            <a:r>
              <a:rPr lang="en-US" err="1">
                <a:latin typeface="Aptos"/>
                <a:ea typeface="Calibri"/>
                <a:cs typeface="Calibri"/>
              </a:rPr>
              <a:t>später</a:t>
            </a:r>
            <a:r>
              <a:rPr lang="en-US">
                <a:latin typeface="Aptos"/>
                <a:ea typeface="Calibri"/>
                <a:cs typeface="Calibri"/>
              </a:rPr>
              <a:t> </a:t>
            </a:r>
            <a:r>
              <a:rPr lang="en-US" err="1">
                <a:latin typeface="Aptos"/>
                <a:ea typeface="Calibri"/>
                <a:cs typeface="Calibri"/>
              </a:rPr>
              <a:t>gezielt</a:t>
            </a:r>
            <a:r>
              <a:rPr lang="en-US">
                <a:latin typeface="Aptos"/>
                <a:ea typeface="Calibri"/>
                <a:cs typeface="Calibri"/>
              </a:rPr>
              <a:t> </a:t>
            </a:r>
            <a:r>
              <a:rPr lang="en-US" err="1">
                <a:latin typeface="Aptos"/>
                <a:ea typeface="Calibri"/>
                <a:cs typeface="Calibri"/>
              </a:rPr>
              <a:t>zusammen</a:t>
            </a:r>
            <a:r>
              <a:rPr lang="en-US">
                <a:latin typeface="Aptos"/>
                <a:ea typeface="Calibri"/>
                <a:cs typeface="Calibri"/>
              </a:rPr>
              <a:t> </a:t>
            </a:r>
            <a:r>
              <a:rPr lang="en-US" err="1">
                <a:latin typeface="Aptos"/>
                <a:ea typeface="Calibri"/>
                <a:cs typeface="Calibri"/>
              </a:rPr>
              <a:t>passende</a:t>
            </a:r>
            <a:r>
              <a:rPr lang="en-US">
                <a:latin typeface="Aptos"/>
                <a:ea typeface="Calibri"/>
                <a:cs typeface="Calibri"/>
              </a:rPr>
              <a:t> </a:t>
            </a:r>
            <a:r>
              <a:rPr lang="en-US" err="1">
                <a:latin typeface="Aptos"/>
                <a:ea typeface="Calibri"/>
                <a:cs typeface="Calibri"/>
              </a:rPr>
              <a:t>Informationen</a:t>
            </a:r>
            <a:r>
              <a:rPr lang="en-US">
                <a:latin typeface="Aptos"/>
                <a:ea typeface="Calibri"/>
                <a:cs typeface="Calibri"/>
              </a:rPr>
              <a:t> </a:t>
            </a:r>
            <a:r>
              <a:rPr lang="en-US" err="1">
                <a:latin typeface="Aptos"/>
                <a:ea typeface="Calibri"/>
                <a:cs typeface="Calibri"/>
              </a:rPr>
              <a:t>finden</a:t>
            </a:r>
            <a:r>
              <a:rPr lang="en-US">
                <a:latin typeface="Aptos"/>
                <a:ea typeface="Calibri"/>
                <a:cs typeface="Calibri"/>
              </a:rPr>
              <a:t>.</a:t>
            </a:r>
          </a:p>
          <a:p>
            <a:pPr indent="-171450">
              <a:buFont typeface="Calibri"/>
              <a:buChar char="-"/>
            </a:pPr>
            <a:r>
              <a:rPr lang="en-US">
                <a:latin typeface="Aptos"/>
                <a:ea typeface="Calibri"/>
                <a:cs typeface="Calibri"/>
              </a:rPr>
              <a:t>3. </a:t>
            </a:r>
            <a:r>
              <a:rPr lang="en-US"/>
              <a:t>Alle Embeddings </a:t>
            </a:r>
            <a:r>
              <a:rPr lang="en-US" err="1"/>
              <a:t>werden</a:t>
            </a:r>
            <a:r>
              <a:rPr lang="en-US"/>
              <a:t> </a:t>
            </a:r>
            <a:r>
              <a:rPr lang="en-US" err="1"/>
              <a:t>dann</a:t>
            </a:r>
            <a:r>
              <a:rPr lang="en-US"/>
              <a:t> in </a:t>
            </a:r>
            <a:r>
              <a:rPr lang="en-US" err="1"/>
              <a:t>einer</a:t>
            </a:r>
            <a:r>
              <a:rPr lang="en-US"/>
              <a:t> </a:t>
            </a:r>
            <a:r>
              <a:rPr lang="en-US" b="1"/>
              <a:t>Vektor-</a:t>
            </a:r>
            <a:r>
              <a:rPr lang="en-US" b="1" err="1"/>
              <a:t>Datenbank</a:t>
            </a:r>
            <a:r>
              <a:rPr lang="en-US"/>
              <a:t> </a:t>
            </a:r>
            <a:r>
              <a:rPr lang="en-US" err="1"/>
              <a:t>gespeichert</a:t>
            </a:r>
            <a:r>
              <a:rPr lang="en-US"/>
              <a:t>, die </a:t>
            </a:r>
            <a:r>
              <a:rPr lang="en-US" err="1"/>
              <a:t>später</a:t>
            </a:r>
            <a:r>
              <a:rPr lang="en-US"/>
              <a:t> </a:t>
            </a:r>
            <a:r>
              <a:rPr lang="en-US" err="1"/>
              <a:t>genutzt</a:t>
            </a:r>
            <a:r>
              <a:rPr lang="en-US"/>
              <a:t> </a:t>
            </a:r>
            <a:r>
              <a:rPr lang="en-US" err="1"/>
              <a:t>wird</a:t>
            </a:r>
            <a:r>
              <a:rPr lang="en-US"/>
              <a:t> um die </a:t>
            </a:r>
            <a:r>
              <a:rPr lang="en-US" b="1" err="1"/>
              <a:t>relevantesten</a:t>
            </a:r>
            <a:r>
              <a:rPr lang="en-US" b="1"/>
              <a:t> </a:t>
            </a:r>
            <a:r>
              <a:rPr lang="en-US" b="1" err="1"/>
              <a:t>Passagen</a:t>
            </a:r>
            <a:r>
              <a:rPr lang="en-US"/>
              <a:t> </a:t>
            </a:r>
            <a:r>
              <a:rPr lang="en-US" err="1"/>
              <a:t>zu</a:t>
            </a:r>
            <a:r>
              <a:rPr lang="en-US"/>
              <a:t> </a:t>
            </a:r>
            <a:r>
              <a:rPr lang="en-US" err="1"/>
              <a:t>einem</a:t>
            </a:r>
            <a:r>
              <a:rPr lang="en-US"/>
              <a:t> </a:t>
            </a:r>
            <a:r>
              <a:rPr lang="en-US" err="1"/>
              <a:t>neuen</a:t>
            </a:r>
            <a:r>
              <a:rPr lang="en-US"/>
              <a:t> Prompt </a:t>
            </a:r>
            <a:r>
              <a:rPr lang="en-US" err="1"/>
              <a:t>zu</a:t>
            </a:r>
            <a:r>
              <a:rPr lang="en-US"/>
              <a:t> </a:t>
            </a:r>
            <a:r>
              <a:rPr lang="en-US" err="1"/>
              <a:t>finden</a:t>
            </a:r>
            <a:r>
              <a:rPr lang="en-US"/>
              <a:t>.</a:t>
            </a:r>
            <a:endParaRPr lang="en-US">
              <a:ea typeface="Calibri"/>
              <a:cs typeface="Calibri"/>
            </a:endParaRPr>
          </a:p>
          <a:p>
            <a:pPr indent="-171450">
              <a:buFont typeface="Calibri"/>
              <a:buChar char="-"/>
            </a:pPr>
            <a:r>
              <a:rPr lang="en-US">
                <a:latin typeface="Aptos"/>
                <a:ea typeface="Calibri"/>
                <a:cs typeface="Calibri"/>
              </a:rPr>
              <a:t>4. Der </a:t>
            </a:r>
            <a:r>
              <a:rPr lang="en-US" err="1">
                <a:latin typeface="Aptos"/>
                <a:ea typeface="Calibri"/>
                <a:cs typeface="Calibri"/>
              </a:rPr>
              <a:t>Nutzer</a:t>
            </a:r>
            <a:r>
              <a:rPr lang="en-US">
                <a:latin typeface="Aptos"/>
                <a:ea typeface="Calibri"/>
                <a:cs typeface="Calibri"/>
              </a:rPr>
              <a:t> </a:t>
            </a:r>
            <a:r>
              <a:rPr lang="en-US" err="1">
                <a:latin typeface="Aptos"/>
                <a:ea typeface="Calibri"/>
                <a:cs typeface="Calibri"/>
              </a:rPr>
              <a:t>gibt</a:t>
            </a:r>
            <a:r>
              <a:rPr lang="en-US">
                <a:latin typeface="Aptos"/>
                <a:ea typeface="Calibri"/>
                <a:cs typeface="Calibri"/>
              </a:rPr>
              <a:t> </a:t>
            </a:r>
            <a:r>
              <a:rPr lang="en-US" err="1">
                <a:latin typeface="Aptos"/>
                <a:ea typeface="Calibri"/>
                <a:cs typeface="Calibri"/>
              </a:rPr>
              <a:t>einen</a:t>
            </a:r>
            <a:r>
              <a:rPr lang="en-US">
                <a:latin typeface="Aptos"/>
                <a:ea typeface="Calibri"/>
                <a:cs typeface="Calibri"/>
              </a:rPr>
              <a:t> Prompt </a:t>
            </a:r>
            <a:r>
              <a:rPr lang="en-US" err="1">
                <a:latin typeface="Aptos"/>
                <a:ea typeface="Calibri"/>
                <a:cs typeface="Calibri"/>
              </a:rPr>
              <a:t>ein</a:t>
            </a:r>
            <a:endParaRPr lang="en-US">
              <a:latin typeface="Aptos"/>
              <a:ea typeface="Calibri"/>
              <a:cs typeface="Calibri"/>
            </a:endParaRPr>
          </a:p>
          <a:p>
            <a:pPr lvl="1" indent="-171450">
              <a:buFont typeface="Courier New"/>
              <a:buChar char="o"/>
            </a:pPr>
            <a:r>
              <a:rPr lang="en-US">
                <a:latin typeface="Aptos"/>
                <a:ea typeface="Calibri"/>
                <a:cs typeface="Calibri"/>
              </a:rPr>
              <a:t>Dieser </a:t>
            </a:r>
            <a:r>
              <a:rPr lang="en-US" err="1">
                <a:latin typeface="Aptos"/>
                <a:ea typeface="Calibri"/>
                <a:cs typeface="Calibri"/>
              </a:rPr>
              <a:t>wird</a:t>
            </a:r>
            <a:r>
              <a:rPr lang="en-US">
                <a:latin typeface="Aptos"/>
                <a:ea typeface="Calibri"/>
                <a:cs typeface="Calibri"/>
              </a:rPr>
              <a:t> </a:t>
            </a:r>
            <a:r>
              <a:rPr lang="en-US" err="1">
                <a:latin typeface="Aptos"/>
                <a:ea typeface="Calibri"/>
                <a:cs typeface="Calibri"/>
              </a:rPr>
              <a:t>ebenfalls</a:t>
            </a:r>
            <a:r>
              <a:rPr lang="en-US">
                <a:latin typeface="Aptos"/>
                <a:ea typeface="Calibri"/>
                <a:cs typeface="Calibri"/>
              </a:rPr>
              <a:t> in </a:t>
            </a:r>
            <a:r>
              <a:rPr lang="en-US" err="1">
                <a:latin typeface="Aptos"/>
                <a:ea typeface="Calibri"/>
                <a:cs typeface="Calibri"/>
              </a:rPr>
              <a:t>einen</a:t>
            </a:r>
            <a:r>
              <a:rPr lang="en-US">
                <a:latin typeface="Aptos"/>
                <a:ea typeface="Calibri"/>
                <a:cs typeface="Calibri"/>
              </a:rPr>
              <a:t> Vektor </a:t>
            </a:r>
            <a:r>
              <a:rPr lang="en-US" err="1">
                <a:latin typeface="Aptos"/>
                <a:ea typeface="Calibri"/>
                <a:cs typeface="Calibri"/>
              </a:rPr>
              <a:t>umgewandelt</a:t>
            </a:r>
            <a:r>
              <a:rPr lang="en-US">
                <a:latin typeface="Aptos"/>
                <a:ea typeface="Calibri"/>
                <a:cs typeface="Calibri"/>
              </a:rPr>
              <a:t> und die Vektor DB </a:t>
            </a:r>
            <a:r>
              <a:rPr lang="en-US" err="1">
                <a:latin typeface="Aptos"/>
                <a:ea typeface="Calibri"/>
                <a:cs typeface="Calibri"/>
              </a:rPr>
              <a:t>sucht</a:t>
            </a:r>
            <a:r>
              <a:rPr lang="en-US">
                <a:latin typeface="Aptos"/>
                <a:ea typeface="Calibri"/>
                <a:cs typeface="Calibri"/>
              </a:rPr>
              <a:t> die </a:t>
            </a:r>
            <a:r>
              <a:rPr lang="en-US" err="1">
                <a:latin typeface="Aptos"/>
                <a:ea typeface="Calibri"/>
                <a:cs typeface="Calibri"/>
              </a:rPr>
              <a:t>ähnlichsten</a:t>
            </a:r>
            <a:r>
              <a:rPr lang="en-US">
                <a:latin typeface="Aptos"/>
                <a:ea typeface="Calibri"/>
                <a:cs typeface="Calibri"/>
              </a:rPr>
              <a:t> </a:t>
            </a:r>
            <a:r>
              <a:rPr lang="en-US" err="1">
                <a:latin typeface="Aptos"/>
                <a:ea typeface="Calibri"/>
                <a:cs typeface="Calibri"/>
              </a:rPr>
              <a:t>Dokuement</a:t>
            </a:r>
            <a:r>
              <a:rPr lang="en-US">
                <a:latin typeface="Aptos"/>
                <a:ea typeface="Calibri"/>
                <a:cs typeface="Calibri"/>
              </a:rPr>
              <a:t> </a:t>
            </a:r>
            <a:r>
              <a:rPr lang="en-US" err="1">
                <a:latin typeface="Aptos"/>
                <a:ea typeface="Calibri"/>
                <a:cs typeface="Calibri"/>
              </a:rPr>
              <a:t>Chunkns</a:t>
            </a:r>
            <a:r>
              <a:rPr lang="en-US">
                <a:latin typeface="Aptos"/>
                <a:ea typeface="Calibri"/>
                <a:cs typeface="Calibri"/>
              </a:rPr>
              <a:t> </a:t>
            </a:r>
            <a:r>
              <a:rPr lang="en-US" err="1">
                <a:latin typeface="Aptos"/>
                <a:ea typeface="Calibri"/>
                <a:cs typeface="Calibri"/>
              </a:rPr>
              <a:t>zu</a:t>
            </a:r>
            <a:r>
              <a:rPr lang="en-US">
                <a:latin typeface="Aptos"/>
                <a:ea typeface="Calibri"/>
                <a:cs typeface="Calibri"/>
              </a:rPr>
              <a:t> </a:t>
            </a:r>
            <a:r>
              <a:rPr lang="en-US" err="1">
                <a:latin typeface="Aptos"/>
                <a:ea typeface="Calibri"/>
                <a:cs typeface="Calibri"/>
              </a:rPr>
              <a:t>diesem</a:t>
            </a:r>
            <a:r>
              <a:rPr lang="en-US">
                <a:latin typeface="Aptos"/>
                <a:ea typeface="Calibri"/>
                <a:cs typeface="Calibri"/>
              </a:rPr>
              <a:t> Prompt</a:t>
            </a:r>
          </a:p>
          <a:p>
            <a:pPr lvl="1" indent="-171450">
              <a:buFont typeface="Courier New"/>
              <a:buChar char="o"/>
            </a:pPr>
            <a:r>
              <a:rPr lang="en-US">
                <a:latin typeface="Aptos"/>
                <a:ea typeface="Calibri"/>
                <a:cs typeface="Calibri"/>
              </a:rPr>
              <a:t>-&gt; Die </a:t>
            </a:r>
            <a:r>
              <a:rPr lang="en-US" err="1">
                <a:latin typeface="Aptos"/>
                <a:ea typeface="Calibri"/>
                <a:cs typeface="Calibri"/>
              </a:rPr>
              <a:t>relevanten</a:t>
            </a:r>
            <a:r>
              <a:rPr lang="en-US">
                <a:latin typeface="Aptos"/>
                <a:ea typeface="Calibri"/>
                <a:cs typeface="Calibri"/>
              </a:rPr>
              <a:t> </a:t>
            </a:r>
            <a:r>
              <a:rPr lang="en-US" err="1">
                <a:latin typeface="Aptos"/>
                <a:ea typeface="Calibri"/>
                <a:cs typeface="Calibri"/>
              </a:rPr>
              <a:t>Textstellen</a:t>
            </a:r>
            <a:r>
              <a:rPr lang="en-US">
                <a:latin typeface="Aptos"/>
                <a:ea typeface="Calibri"/>
                <a:cs typeface="Calibri"/>
              </a:rPr>
              <a:t> </a:t>
            </a:r>
            <a:r>
              <a:rPr lang="en-US" err="1">
                <a:latin typeface="Aptos"/>
                <a:ea typeface="Calibri"/>
                <a:cs typeface="Calibri"/>
              </a:rPr>
              <a:t>werden</a:t>
            </a:r>
            <a:r>
              <a:rPr lang="en-US">
                <a:latin typeface="Aptos"/>
                <a:ea typeface="Calibri"/>
                <a:cs typeface="Calibri"/>
              </a:rPr>
              <a:t> </a:t>
            </a:r>
            <a:r>
              <a:rPr lang="en-US" err="1">
                <a:latin typeface="Aptos"/>
                <a:ea typeface="Calibri"/>
                <a:cs typeface="Calibri"/>
              </a:rPr>
              <a:t>dann</a:t>
            </a:r>
            <a:r>
              <a:rPr lang="en-US">
                <a:latin typeface="Aptos"/>
                <a:ea typeface="Calibri"/>
                <a:cs typeface="Calibri"/>
              </a:rPr>
              <a:t> </a:t>
            </a:r>
            <a:r>
              <a:rPr lang="en-US" err="1">
                <a:latin typeface="Aptos"/>
                <a:ea typeface="Calibri"/>
                <a:cs typeface="Calibri"/>
              </a:rPr>
              <a:t>als</a:t>
            </a:r>
            <a:r>
              <a:rPr lang="en-US">
                <a:latin typeface="Aptos"/>
                <a:ea typeface="Calibri"/>
                <a:cs typeface="Calibri"/>
              </a:rPr>
              <a:t> </a:t>
            </a:r>
            <a:r>
              <a:rPr lang="en-US" err="1">
                <a:latin typeface="Aptos"/>
                <a:ea typeface="Calibri"/>
                <a:cs typeface="Calibri"/>
              </a:rPr>
              <a:t>Kontext</a:t>
            </a:r>
            <a:r>
              <a:rPr lang="en-US">
                <a:latin typeface="Aptos"/>
                <a:ea typeface="Calibri"/>
                <a:cs typeface="Calibri"/>
              </a:rPr>
              <a:t> </a:t>
            </a:r>
            <a:r>
              <a:rPr lang="en-US" err="1">
                <a:latin typeface="Aptos"/>
                <a:ea typeface="Calibri"/>
                <a:cs typeface="Calibri"/>
              </a:rPr>
              <a:t>zusammen</a:t>
            </a:r>
            <a:r>
              <a:rPr lang="en-US">
                <a:latin typeface="Aptos"/>
                <a:ea typeface="Calibri"/>
                <a:cs typeface="Calibri"/>
              </a:rPr>
              <a:t> </a:t>
            </a:r>
            <a:r>
              <a:rPr lang="en-US" err="1">
                <a:latin typeface="Aptos"/>
                <a:ea typeface="Calibri"/>
                <a:cs typeface="Calibri"/>
              </a:rPr>
              <a:t>mit</a:t>
            </a:r>
            <a:r>
              <a:rPr lang="en-US">
                <a:latin typeface="Aptos"/>
                <a:ea typeface="Calibri"/>
                <a:cs typeface="Calibri"/>
              </a:rPr>
              <a:t> dem Prompt an das LLM </a:t>
            </a:r>
            <a:r>
              <a:rPr lang="en-US" err="1">
                <a:latin typeface="Aptos"/>
                <a:ea typeface="Calibri"/>
                <a:cs typeface="Calibri"/>
              </a:rPr>
              <a:t>gegeben</a:t>
            </a:r>
            <a:endParaRPr lang="en-US">
              <a:latin typeface="Aptos"/>
              <a:ea typeface="Calibri"/>
              <a:cs typeface="Calibri"/>
            </a:endParaRPr>
          </a:p>
          <a:p>
            <a:pPr indent="-171450">
              <a:buFont typeface="Calibri"/>
              <a:buChar char="-"/>
            </a:pPr>
            <a:r>
              <a:rPr lang="en-US">
                <a:latin typeface="Aptos"/>
                <a:ea typeface="Calibri"/>
                <a:cs typeface="Calibri"/>
              </a:rPr>
              <a:t>5. Das LLM </a:t>
            </a:r>
            <a:r>
              <a:rPr lang="en-US" err="1">
                <a:latin typeface="Aptos"/>
                <a:ea typeface="Calibri"/>
                <a:cs typeface="Calibri"/>
              </a:rPr>
              <a:t>generiert</a:t>
            </a:r>
            <a:r>
              <a:rPr lang="en-US">
                <a:latin typeface="Aptos"/>
                <a:ea typeface="Calibri"/>
                <a:cs typeface="Calibri"/>
              </a:rPr>
              <a:t> </a:t>
            </a:r>
            <a:r>
              <a:rPr lang="en-US" err="1">
                <a:latin typeface="Aptos"/>
                <a:ea typeface="Calibri"/>
                <a:cs typeface="Calibri"/>
              </a:rPr>
              <a:t>eine</a:t>
            </a:r>
            <a:r>
              <a:rPr lang="en-US">
                <a:latin typeface="Aptos"/>
                <a:ea typeface="Calibri"/>
                <a:cs typeface="Calibri"/>
              </a:rPr>
              <a:t> </a:t>
            </a:r>
            <a:r>
              <a:rPr lang="en-US" err="1">
                <a:latin typeface="Aptos"/>
                <a:ea typeface="Calibri"/>
                <a:cs typeface="Calibri"/>
              </a:rPr>
              <a:t>präzise</a:t>
            </a:r>
            <a:r>
              <a:rPr lang="en-US">
                <a:latin typeface="Aptos"/>
                <a:ea typeface="Calibri"/>
                <a:cs typeface="Calibri"/>
              </a:rPr>
              <a:t> </a:t>
            </a:r>
            <a:r>
              <a:rPr lang="en-US" err="1">
                <a:latin typeface="Aptos"/>
                <a:ea typeface="Calibri"/>
                <a:cs typeface="Calibri"/>
              </a:rPr>
              <a:t>Antwort</a:t>
            </a:r>
            <a:r>
              <a:rPr lang="en-US">
                <a:latin typeface="Aptos"/>
                <a:ea typeface="Calibri"/>
                <a:cs typeface="Calibri"/>
              </a:rPr>
              <a:t> und </a:t>
            </a:r>
            <a:r>
              <a:rPr lang="en-US" err="1">
                <a:latin typeface="Aptos"/>
                <a:ea typeface="Calibri"/>
                <a:cs typeface="Calibri"/>
              </a:rPr>
              <a:t>nutzt</a:t>
            </a:r>
            <a:r>
              <a:rPr lang="en-US">
                <a:latin typeface="Aptos"/>
                <a:ea typeface="Calibri"/>
                <a:cs typeface="Calibri"/>
              </a:rPr>
              <a:t> </a:t>
            </a:r>
            <a:r>
              <a:rPr lang="en-US" err="1">
                <a:latin typeface="Aptos"/>
                <a:ea typeface="Calibri"/>
                <a:cs typeface="Calibri"/>
              </a:rPr>
              <a:t>dabei</a:t>
            </a:r>
            <a:r>
              <a:rPr lang="en-US">
                <a:latin typeface="Aptos"/>
                <a:ea typeface="Calibri"/>
                <a:cs typeface="Calibri"/>
              </a:rPr>
              <a:t> </a:t>
            </a:r>
            <a:r>
              <a:rPr lang="en-US" err="1">
                <a:latin typeface="Aptos"/>
                <a:ea typeface="Calibri"/>
                <a:cs typeface="Calibri"/>
              </a:rPr>
              <a:t>sowohl</a:t>
            </a:r>
            <a:r>
              <a:rPr lang="en-US">
                <a:latin typeface="Aptos"/>
                <a:ea typeface="Calibri"/>
                <a:cs typeface="Calibri"/>
              </a:rPr>
              <a:t> den Prompt </a:t>
            </a:r>
            <a:r>
              <a:rPr lang="en-US" err="1">
                <a:latin typeface="Aptos"/>
                <a:ea typeface="Calibri"/>
                <a:cs typeface="Calibri"/>
              </a:rPr>
              <a:t>als</a:t>
            </a:r>
            <a:r>
              <a:rPr lang="en-US">
                <a:latin typeface="Aptos"/>
                <a:ea typeface="Calibri"/>
                <a:cs typeface="Calibri"/>
              </a:rPr>
              <a:t> </a:t>
            </a:r>
            <a:r>
              <a:rPr lang="en-US" err="1">
                <a:latin typeface="Aptos"/>
                <a:ea typeface="Calibri"/>
                <a:cs typeface="Calibri"/>
              </a:rPr>
              <a:t>auch</a:t>
            </a:r>
            <a:r>
              <a:rPr lang="en-US">
                <a:latin typeface="Aptos"/>
                <a:ea typeface="Calibri"/>
                <a:cs typeface="Calibri"/>
              </a:rPr>
              <a:t> den </a:t>
            </a:r>
            <a:r>
              <a:rPr lang="en-US" err="1">
                <a:latin typeface="Aptos"/>
                <a:ea typeface="Calibri"/>
                <a:cs typeface="Calibri"/>
              </a:rPr>
              <a:t>Kontext</a:t>
            </a:r>
            <a:endParaRPr lang="en-US">
              <a:latin typeface="Aptos"/>
              <a:ea typeface="Calibri"/>
              <a:cs typeface="Calibri"/>
            </a:endParaRPr>
          </a:p>
          <a:p>
            <a:pPr marL="171450" indent="-171450">
              <a:buFont typeface="Calibri"/>
              <a:buChar char="-"/>
            </a:pPr>
            <a:r>
              <a:rPr lang="en-US">
                <a:latin typeface="Aptos"/>
                <a:ea typeface="Calibri"/>
                <a:cs typeface="Calibri"/>
              </a:rPr>
              <a:t>So </a:t>
            </a:r>
            <a:r>
              <a:rPr lang="en-US" err="1">
                <a:latin typeface="Aptos"/>
                <a:ea typeface="Calibri"/>
                <a:cs typeface="Calibri"/>
              </a:rPr>
              <a:t>kriegen</a:t>
            </a:r>
            <a:r>
              <a:rPr lang="en-US">
                <a:latin typeface="Aptos"/>
                <a:ea typeface="Calibri"/>
                <a:cs typeface="Calibri"/>
              </a:rPr>
              <a:t> </a:t>
            </a:r>
            <a:r>
              <a:rPr lang="en-US" err="1">
                <a:latin typeface="Aptos"/>
                <a:ea typeface="Calibri"/>
                <a:cs typeface="Calibri"/>
              </a:rPr>
              <a:t>wir</a:t>
            </a:r>
            <a:r>
              <a:rPr lang="en-US">
                <a:latin typeface="Aptos"/>
                <a:ea typeface="Calibri"/>
                <a:cs typeface="Calibri"/>
              </a:rPr>
              <a:t> am Ende </a:t>
            </a:r>
            <a:r>
              <a:rPr lang="en-US" err="1">
                <a:latin typeface="Aptos"/>
                <a:ea typeface="Calibri"/>
                <a:cs typeface="Calibri"/>
              </a:rPr>
              <a:t>einen</a:t>
            </a:r>
            <a:r>
              <a:rPr lang="en-US">
                <a:latin typeface="Aptos"/>
                <a:ea typeface="Calibri"/>
                <a:cs typeface="Calibri"/>
              </a:rPr>
              <a:t> Output, der </a:t>
            </a:r>
            <a:r>
              <a:rPr lang="en-US" err="1">
                <a:latin typeface="Aptos"/>
                <a:ea typeface="Calibri"/>
                <a:cs typeface="Calibri"/>
              </a:rPr>
              <a:t>nicht</a:t>
            </a:r>
            <a:r>
              <a:rPr lang="en-US">
                <a:latin typeface="Aptos"/>
                <a:ea typeface="Calibri"/>
                <a:cs typeface="Calibri"/>
              </a:rPr>
              <a:t> </a:t>
            </a:r>
            <a:r>
              <a:rPr lang="en-US" err="1">
                <a:latin typeface="Aptos"/>
                <a:ea typeface="Calibri"/>
                <a:cs typeface="Calibri"/>
              </a:rPr>
              <a:t>nur</a:t>
            </a:r>
            <a:r>
              <a:rPr lang="en-US">
                <a:latin typeface="Aptos"/>
                <a:ea typeface="Calibri"/>
                <a:cs typeface="Calibri"/>
              </a:rPr>
              <a:t> auf dem LLM-Wissen </a:t>
            </a:r>
            <a:r>
              <a:rPr lang="en-US" err="1">
                <a:latin typeface="Aptos"/>
                <a:ea typeface="Calibri"/>
                <a:cs typeface="Calibri"/>
              </a:rPr>
              <a:t>basiert</a:t>
            </a:r>
            <a:r>
              <a:rPr lang="en-US">
                <a:latin typeface="Aptos"/>
                <a:ea typeface="Calibri"/>
                <a:cs typeface="Calibri"/>
              </a:rPr>
              <a:t>, </a:t>
            </a:r>
            <a:r>
              <a:rPr lang="en-US" err="1">
                <a:latin typeface="Aptos"/>
                <a:ea typeface="Calibri"/>
                <a:cs typeface="Calibri"/>
              </a:rPr>
              <a:t>sondern</a:t>
            </a:r>
            <a:r>
              <a:rPr lang="en-US">
                <a:latin typeface="Aptos"/>
                <a:ea typeface="Calibri"/>
                <a:cs typeface="Calibri"/>
              </a:rPr>
              <a:t> </a:t>
            </a:r>
            <a:r>
              <a:rPr lang="en-US" err="1">
                <a:latin typeface="Aptos"/>
                <a:ea typeface="Calibri"/>
                <a:cs typeface="Calibri"/>
              </a:rPr>
              <a:t>auch</a:t>
            </a:r>
            <a:r>
              <a:rPr lang="en-US">
                <a:latin typeface="Aptos"/>
                <a:ea typeface="Calibri"/>
                <a:cs typeface="Calibri"/>
              </a:rPr>
              <a:t> auf den </a:t>
            </a:r>
            <a:r>
              <a:rPr lang="en-US" err="1">
                <a:latin typeface="Aptos"/>
                <a:ea typeface="Calibri"/>
                <a:cs typeface="Calibri"/>
              </a:rPr>
              <a:t>gefundenen</a:t>
            </a:r>
            <a:r>
              <a:rPr lang="en-US">
                <a:latin typeface="Aptos"/>
                <a:ea typeface="Calibri"/>
                <a:cs typeface="Calibri"/>
              </a:rPr>
              <a:t> </a:t>
            </a:r>
            <a:r>
              <a:rPr lang="en-US" err="1">
                <a:latin typeface="Aptos"/>
                <a:ea typeface="Calibri"/>
                <a:cs typeface="Calibri"/>
              </a:rPr>
              <a:t>Informationen</a:t>
            </a:r>
            <a:r>
              <a:rPr lang="en-US">
                <a:latin typeface="Aptos"/>
                <a:ea typeface="Calibri"/>
                <a:cs typeface="Calibri"/>
              </a:rPr>
              <a:t> </a:t>
            </a:r>
            <a:r>
              <a:rPr lang="en-US" err="1">
                <a:latin typeface="Aptos"/>
                <a:ea typeface="Calibri"/>
                <a:cs typeface="Calibri"/>
              </a:rPr>
              <a:t>im</a:t>
            </a:r>
            <a:r>
              <a:rPr lang="en-US">
                <a:latin typeface="Aptos"/>
                <a:ea typeface="Calibri"/>
                <a:cs typeface="Calibri"/>
              </a:rPr>
              <a:t> </a:t>
            </a:r>
            <a:r>
              <a:rPr lang="en-US" err="1">
                <a:latin typeface="Aptos"/>
                <a:ea typeface="Calibri"/>
                <a:cs typeface="Calibri"/>
              </a:rPr>
              <a:t>Kontext</a:t>
            </a:r>
            <a:r>
              <a:rPr lang="en-US">
                <a:latin typeface="Aptos"/>
                <a:ea typeface="Calibri"/>
                <a:cs typeface="Calibri"/>
              </a:rPr>
              <a:t>.</a:t>
            </a:r>
          </a:p>
          <a:p>
            <a:pPr marL="171450" indent="-171450">
              <a:buFont typeface="Calibri"/>
              <a:buChar char="-"/>
            </a:pPr>
            <a:endParaRPr lang="en-US">
              <a:latin typeface="Aptos"/>
              <a:ea typeface="Calibri"/>
              <a:cs typeface="Calibri"/>
            </a:endParaRPr>
          </a:p>
        </p:txBody>
      </p:sp>
      <p:sp>
        <p:nvSpPr>
          <p:cNvPr id="4" name="Slide Number Placeholder 3"/>
          <p:cNvSpPr>
            <a:spLocks noGrp="1"/>
          </p:cNvSpPr>
          <p:nvPr>
            <p:ph type="sldNum" sz="quarter" idx="5"/>
          </p:nvPr>
        </p:nvSpPr>
        <p:spPr/>
        <p:txBody>
          <a:bodyPr/>
          <a:lstStyle/>
          <a:p>
            <a:fld id="{38284EF4-3DDE-475E-B512-032D7FACFA9A}" type="slidenum">
              <a:rPr lang="de-DE" smtClean="0"/>
              <a:t>2</a:t>
            </a:fld>
            <a:endParaRPr lang="de-DE"/>
          </a:p>
        </p:txBody>
      </p:sp>
    </p:spTree>
    <p:extLst>
      <p:ext uri="{BB962C8B-B14F-4D97-AF65-F5344CB8AC3E}">
        <p14:creationId xmlns:p14="http://schemas.microsoft.com/office/powerpoint/2010/main" val="391251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err="1">
                <a:latin typeface="Calibri"/>
                <a:ea typeface="Calibri"/>
                <a:cs typeface="Calibri"/>
              </a:rPr>
              <a:t>Ollama</a:t>
            </a:r>
            <a:r>
              <a:rPr lang="en-US">
                <a:latin typeface="Calibri"/>
                <a:ea typeface="Calibri"/>
                <a:cs typeface="Calibri"/>
              </a:rPr>
              <a:t> </a:t>
            </a:r>
            <a:r>
              <a:rPr lang="en-US" err="1">
                <a:latin typeface="Calibri"/>
                <a:ea typeface="Calibri"/>
                <a:cs typeface="Calibri"/>
              </a:rPr>
              <a:t>ist</a:t>
            </a:r>
            <a:r>
              <a:rPr lang="en-US">
                <a:latin typeface="Calibri"/>
                <a:ea typeface="Calibri"/>
                <a:cs typeface="Calibri"/>
              </a:rPr>
              <a:t> </a:t>
            </a:r>
            <a:r>
              <a:rPr lang="en-US" err="1">
                <a:latin typeface="Calibri"/>
                <a:ea typeface="Calibri"/>
                <a:cs typeface="Calibri"/>
              </a:rPr>
              <a:t>ein</a:t>
            </a:r>
            <a:r>
              <a:rPr lang="en-US">
                <a:latin typeface="Calibri"/>
                <a:ea typeface="Calibri"/>
                <a:cs typeface="Calibri"/>
              </a:rPr>
              <a:t> </a:t>
            </a:r>
            <a:r>
              <a:rPr lang="en-US"/>
              <a:t>Tool </a:t>
            </a:r>
            <a:r>
              <a:rPr lang="en-US" err="1"/>
              <a:t>zur</a:t>
            </a:r>
            <a:r>
              <a:rPr lang="en-US"/>
              <a:t> </a:t>
            </a:r>
            <a:r>
              <a:rPr lang="en-US" err="1"/>
              <a:t>lokalen</a:t>
            </a:r>
            <a:r>
              <a:rPr lang="en-US"/>
              <a:t> </a:t>
            </a:r>
            <a:r>
              <a:rPr lang="en-US" err="1"/>
              <a:t>Ausführung</a:t>
            </a:r>
            <a:r>
              <a:rPr lang="en-US"/>
              <a:t> von LLMs</a:t>
            </a:r>
          </a:p>
          <a:p>
            <a:pPr marL="171450" indent="-171450">
              <a:buFont typeface="Calibri"/>
              <a:buChar char="-"/>
            </a:pPr>
            <a:r>
              <a:rPr lang="en-US"/>
              <a:t>Es </a:t>
            </a:r>
            <a:r>
              <a:rPr lang="en-US" err="1"/>
              <a:t>bietet</a:t>
            </a:r>
            <a:r>
              <a:rPr lang="en-US"/>
              <a:t> Integration </a:t>
            </a:r>
            <a:r>
              <a:rPr lang="en-US" err="1"/>
              <a:t>mit</a:t>
            </a:r>
            <a:r>
              <a:rPr lang="en-US"/>
              <a:t> Web-UIs </a:t>
            </a:r>
            <a:r>
              <a:rPr lang="en-US" err="1"/>
              <a:t>oder</a:t>
            </a:r>
            <a:r>
              <a:rPr lang="en-US"/>
              <a:t> </a:t>
            </a:r>
            <a:r>
              <a:rPr lang="en-US" err="1"/>
              <a:t>eigenen</a:t>
            </a:r>
            <a:r>
              <a:rPr lang="en-US"/>
              <a:t> </a:t>
            </a:r>
            <a:r>
              <a:rPr lang="en-US" err="1"/>
              <a:t>anderen</a:t>
            </a:r>
            <a:r>
              <a:rPr lang="en-US"/>
              <a:t> </a:t>
            </a:r>
            <a:r>
              <a:rPr lang="en-US" err="1"/>
              <a:t>Anwendungen</a:t>
            </a:r>
            <a:endParaRPr lang="en-US"/>
          </a:p>
          <a:p>
            <a:pPr marL="171450" indent="-171450">
              <a:buFont typeface="Calibri"/>
              <a:buChar char="-"/>
            </a:pPr>
            <a:r>
              <a:rPr lang="en-US" err="1"/>
              <a:t>Ollama</a:t>
            </a:r>
            <a:r>
              <a:rPr lang="en-US"/>
              <a:t> </a:t>
            </a:r>
            <a:r>
              <a:rPr lang="en-US" err="1"/>
              <a:t>bietet</a:t>
            </a:r>
            <a:r>
              <a:rPr lang="en-US"/>
              <a:t> </a:t>
            </a:r>
            <a:r>
              <a:rPr lang="en-US" err="1"/>
              <a:t>standardmäßig</a:t>
            </a:r>
            <a:r>
              <a:rPr lang="en-US"/>
              <a:t> </a:t>
            </a:r>
            <a:r>
              <a:rPr lang="en-US" err="1"/>
              <a:t>eine</a:t>
            </a:r>
            <a:r>
              <a:rPr lang="en-US"/>
              <a:t> </a:t>
            </a:r>
            <a:r>
              <a:rPr lang="en-US" err="1"/>
              <a:t>einfache</a:t>
            </a:r>
            <a:r>
              <a:rPr lang="en-US"/>
              <a:t> </a:t>
            </a:r>
            <a:r>
              <a:rPr lang="en-US" err="1"/>
              <a:t>Bedienung</a:t>
            </a:r>
            <a:r>
              <a:rPr lang="en-US"/>
              <a:t> </a:t>
            </a:r>
            <a:r>
              <a:rPr lang="en-US" err="1"/>
              <a:t>über</a:t>
            </a:r>
            <a:r>
              <a:rPr lang="en-US"/>
              <a:t> die </a:t>
            </a:r>
            <a:r>
              <a:rPr lang="en-US" err="1"/>
              <a:t>Kommandozeile</a:t>
            </a:r>
            <a:r>
              <a:rPr lang="en-US"/>
              <a:t>. Modelle </a:t>
            </a:r>
            <a:r>
              <a:rPr lang="en-US" err="1"/>
              <a:t>können</a:t>
            </a:r>
            <a:r>
              <a:rPr lang="en-US"/>
              <a:t> </a:t>
            </a:r>
            <a:r>
              <a:rPr lang="en-US" err="1"/>
              <a:t>mit</a:t>
            </a:r>
            <a:r>
              <a:rPr lang="en-US"/>
              <a:t> </a:t>
            </a:r>
            <a:r>
              <a:rPr lang="en-US" err="1"/>
              <a:t>einem</a:t>
            </a:r>
            <a:r>
              <a:rPr lang="en-US"/>
              <a:t> </a:t>
            </a:r>
            <a:r>
              <a:rPr lang="en-US" err="1"/>
              <a:t>einzigen</a:t>
            </a:r>
            <a:r>
              <a:rPr lang="en-US"/>
              <a:t> </a:t>
            </a:r>
            <a:r>
              <a:rPr lang="en-US" err="1"/>
              <a:t>Befehl</a:t>
            </a:r>
            <a:r>
              <a:rPr lang="en-US"/>
              <a:t> </a:t>
            </a:r>
            <a:r>
              <a:rPr lang="en-US" err="1"/>
              <a:t>ausgeführt</a:t>
            </a:r>
            <a:r>
              <a:rPr lang="en-US"/>
              <a:t> </a:t>
            </a:r>
            <a:r>
              <a:rPr lang="en-US" err="1"/>
              <a:t>werden</a:t>
            </a:r>
            <a:r>
              <a:rPr lang="en-US"/>
              <a:t> (</a:t>
            </a:r>
            <a:r>
              <a:rPr lang="en-US" err="1"/>
              <a:t>z.B.</a:t>
            </a:r>
            <a:r>
              <a:rPr lang="en-US"/>
              <a:t> </a:t>
            </a:r>
            <a:r>
              <a:rPr lang="en-US" err="1"/>
              <a:t>ollama</a:t>
            </a:r>
            <a:r>
              <a:rPr lang="en-US"/>
              <a:t> run mistral)</a:t>
            </a:r>
          </a:p>
          <a:p>
            <a:pPr marL="171450" indent="-171450">
              <a:buFont typeface="Calibri"/>
              <a:buChar char="-"/>
            </a:pPr>
            <a:r>
              <a:rPr lang="en-US"/>
              <a:t>Man </a:t>
            </a:r>
            <a:r>
              <a:rPr lang="en-US" err="1"/>
              <a:t>kann</a:t>
            </a:r>
            <a:r>
              <a:rPr lang="en-US"/>
              <a:t> es </a:t>
            </a:r>
            <a:r>
              <a:rPr lang="en-US" err="1"/>
              <a:t>einfach</a:t>
            </a:r>
            <a:r>
              <a:rPr lang="en-US"/>
              <a:t> </a:t>
            </a:r>
            <a:r>
              <a:rPr lang="en-US" err="1"/>
              <a:t>direkt</a:t>
            </a:r>
            <a:r>
              <a:rPr lang="en-US"/>
              <a:t> </a:t>
            </a:r>
            <a:r>
              <a:rPr lang="en-US" err="1"/>
              <a:t>nutzen</a:t>
            </a:r>
            <a:r>
              <a:rPr lang="en-US"/>
              <a:t>, </a:t>
            </a:r>
            <a:r>
              <a:rPr lang="en-US" err="1"/>
              <a:t>ohne</a:t>
            </a:r>
            <a:r>
              <a:rPr lang="en-US"/>
              <a:t> </a:t>
            </a:r>
            <a:r>
              <a:rPr lang="en-US" err="1"/>
              <a:t>groß</a:t>
            </a:r>
            <a:r>
              <a:rPr lang="en-US"/>
              <a:t> </a:t>
            </a:r>
            <a:r>
              <a:rPr lang="en-US" err="1"/>
              <a:t>aufwändiges</a:t>
            </a:r>
            <a:r>
              <a:rPr lang="en-US"/>
              <a:t> Setup</a:t>
            </a:r>
          </a:p>
          <a:p>
            <a:pPr marL="171450" indent="-171450">
              <a:buFont typeface="Calibri"/>
              <a:buChar char="-"/>
            </a:pPr>
            <a:r>
              <a:rPr lang="en-US"/>
              <a:t>Der </a:t>
            </a:r>
            <a:r>
              <a:rPr lang="en-US" err="1"/>
              <a:t>Vorteil</a:t>
            </a:r>
            <a:r>
              <a:rPr lang="en-US"/>
              <a:t> </a:t>
            </a:r>
            <a:r>
              <a:rPr lang="en-US" err="1"/>
              <a:t>ist</a:t>
            </a:r>
            <a:r>
              <a:rPr lang="en-US"/>
              <a:t>, </a:t>
            </a:r>
            <a:r>
              <a:rPr lang="en-US" err="1"/>
              <a:t>dass</a:t>
            </a:r>
            <a:r>
              <a:rPr lang="en-US"/>
              <a:t> man die Modelle Offline &amp; </a:t>
            </a:r>
            <a:r>
              <a:rPr lang="en-US" err="1"/>
              <a:t>Datenschutzfreundlich</a:t>
            </a:r>
            <a:r>
              <a:rPr lang="en-US"/>
              <a:t> </a:t>
            </a:r>
            <a:r>
              <a:rPr lang="en-US" err="1"/>
              <a:t>ausführen</a:t>
            </a:r>
            <a:r>
              <a:rPr lang="en-US"/>
              <a:t> </a:t>
            </a:r>
            <a:r>
              <a:rPr lang="en-US" err="1"/>
              <a:t>kann</a:t>
            </a:r>
            <a:r>
              <a:rPr lang="en-US"/>
              <a:t>, </a:t>
            </a:r>
            <a:r>
              <a:rPr lang="en-US" err="1"/>
              <a:t>ohne</a:t>
            </a:r>
            <a:r>
              <a:rPr lang="en-US"/>
              <a:t> auf die </a:t>
            </a:r>
            <a:r>
              <a:rPr lang="en-US" err="1"/>
              <a:t>großen</a:t>
            </a:r>
            <a:r>
              <a:rPr lang="en-US"/>
              <a:t> Tech-</a:t>
            </a:r>
            <a:r>
              <a:rPr lang="en-US" err="1"/>
              <a:t>Unternehmen</a:t>
            </a:r>
            <a:r>
              <a:rPr lang="en-US"/>
              <a:t> </a:t>
            </a:r>
            <a:r>
              <a:rPr lang="en-US" err="1"/>
              <a:t>angewiesen</a:t>
            </a:r>
            <a:r>
              <a:rPr lang="en-US"/>
              <a:t> </a:t>
            </a:r>
            <a:r>
              <a:rPr lang="en-US" err="1"/>
              <a:t>zu</a:t>
            </a:r>
            <a:r>
              <a:rPr lang="en-US"/>
              <a:t> sein</a:t>
            </a:r>
          </a:p>
          <a:p>
            <a:endParaRPr lang="en-US"/>
          </a:p>
        </p:txBody>
      </p:sp>
      <p:sp>
        <p:nvSpPr>
          <p:cNvPr id="4" name="Slide Number Placeholder 3"/>
          <p:cNvSpPr>
            <a:spLocks noGrp="1"/>
          </p:cNvSpPr>
          <p:nvPr>
            <p:ph type="sldNum" sz="quarter" idx="5"/>
          </p:nvPr>
        </p:nvSpPr>
        <p:spPr/>
        <p:txBody>
          <a:bodyPr/>
          <a:lstStyle/>
          <a:p>
            <a:fld id="{38284EF4-3DDE-475E-B512-032D7FACFA9A}" type="slidenum">
              <a:rPr lang="de-DE" smtClean="0"/>
              <a:t>3</a:t>
            </a:fld>
            <a:endParaRPr lang="de-DE"/>
          </a:p>
        </p:txBody>
      </p:sp>
    </p:spTree>
    <p:extLst>
      <p:ext uri="{BB962C8B-B14F-4D97-AF65-F5344CB8AC3E}">
        <p14:creationId xmlns:p14="http://schemas.microsoft.com/office/powerpoint/2010/main" val="35583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Calibri"/>
                <a:ea typeface="Calibri"/>
                <a:cs typeface="Calibri"/>
              </a:rPr>
              <a:t>Hugging Face </a:t>
            </a:r>
            <a:r>
              <a:rPr lang="en-US" err="1">
                <a:latin typeface="Calibri"/>
                <a:ea typeface="Calibri"/>
                <a:cs typeface="Calibri"/>
              </a:rPr>
              <a:t>ist</a:t>
            </a:r>
            <a:r>
              <a:rPr lang="en-US">
                <a:latin typeface="Calibri"/>
                <a:ea typeface="Calibri"/>
                <a:cs typeface="Calibri"/>
              </a:rPr>
              <a:t> basically DIE </a:t>
            </a:r>
            <a:r>
              <a:rPr lang="en-US"/>
              <a:t>Zentrale </a:t>
            </a:r>
            <a:r>
              <a:rPr lang="en-US" err="1"/>
              <a:t>Plattform</a:t>
            </a:r>
            <a:r>
              <a:rPr lang="en-US"/>
              <a:t> für </a:t>
            </a:r>
            <a:r>
              <a:rPr lang="en-US" err="1"/>
              <a:t>offene</a:t>
            </a:r>
            <a:r>
              <a:rPr lang="en-US"/>
              <a:t> KI-Modelle &amp; </a:t>
            </a:r>
            <a:r>
              <a:rPr lang="en-US" err="1"/>
              <a:t>Datensätze</a:t>
            </a:r>
          </a:p>
          <a:p>
            <a:pPr marL="171450" indent="-171450">
              <a:buFont typeface="Calibri"/>
              <a:buChar char="-"/>
            </a:pPr>
            <a:r>
              <a:rPr lang="en-US"/>
              <a:t>Man </a:t>
            </a:r>
            <a:r>
              <a:rPr lang="en-US" err="1"/>
              <a:t>kann</a:t>
            </a:r>
            <a:r>
              <a:rPr lang="en-US"/>
              <a:t> Modelle </a:t>
            </a:r>
            <a:r>
              <a:rPr lang="en-US" err="1"/>
              <a:t>direkt</a:t>
            </a:r>
            <a:r>
              <a:rPr lang="en-US"/>
              <a:t> laden, und </a:t>
            </a:r>
            <a:r>
              <a:rPr lang="en-US" err="1"/>
              <a:t>lokal</a:t>
            </a:r>
            <a:r>
              <a:rPr lang="en-US"/>
              <a:t> </a:t>
            </a:r>
            <a:r>
              <a:rPr lang="en-US" err="1"/>
              <a:t>verwenden</a:t>
            </a:r>
            <a:r>
              <a:rPr lang="en-US"/>
              <a:t>, </a:t>
            </a:r>
            <a:r>
              <a:rPr lang="en-US" err="1"/>
              <a:t>bspw</a:t>
            </a:r>
            <a:r>
              <a:rPr lang="en-US"/>
              <a:t>. Für </a:t>
            </a:r>
            <a:r>
              <a:rPr lang="en-US" err="1"/>
              <a:t>unser</a:t>
            </a:r>
            <a:r>
              <a:rPr lang="en-US"/>
              <a:t> RAG</a:t>
            </a:r>
          </a:p>
          <a:p>
            <a:pPr marL="171450" indent="-171450">
              <a:buFont typeface="Calibri"/>
              <a:buChar char="-"/>
            </a:pPr>
            <a:r>
              <a:rPr lang="en-US"/>
              <a:t>Hugging Face </a:t>
            </a:r>
            <a:r>
              <a:rPr lang="en-US" err="1"/>
              <a:t>bietet</a:t>
            </a:r>
            <a:r>
              <a:rPr lang="en-US"/>
              <a:t> </a:t>
            </a:r>
            <a:r>
              <a:rPr lang="en-US" err="1"/>
              <a:t>auch</a:t>
            </a:r>
            <a:r>
              <a:rPr lang="en-US"/>
              <a:t> </a:t>
            </a:r>
            <a:r>
              <a:rPr lang="en-US" err="1"/>
              <a:t>einige</a:t>
            </a:r>
            <a:r>
              <a:rPr lang="en-US"/>
              <a:t> Python </a:t>
            </a:r>
            <a:r>
              <a:rPr lang="en-US" err="1"/>
              <a:t>Bibliotheken</a:t>
            </a:r>
            <a:r>
              <a:rPr lang="en-US"/>
              <a:t> für KI Projekte</a:t>
            </a:r>
          </a:p>
          <a:p>
            <a:pPr marL="171450" indent="-171450">
              <a:buFont typeface="Calibri"/>
              <a:buChar char="-"/>
            </a:pPr>
            <a:r>
              <a:rPr lang="en-US" err="1"/>
              <a:t>Außerdem</a:t>
            </a:r>
            <a:r>
              <a:rPr lang="en-US"/>
              <a:t> </a:t>
            </a:r>
            <a:r>
              <a:rPr lang="en-US" err="1"/>
              <a:t>biteten</a:t>
            </a:r>
            <a:r>
              <a:rPr lang="en-US"/>
              <a:t> </a:t>
            </a:r>
            <a:r>
              <a:rPr lang="en-US" err="1"/>
              <a:t>sie</a:t>
            </a:r>
            <a:r>
              <a:rPr lang="en-US"/>
              <a:t> </a:t>
            </a:r>
            <a:r>
              <a:rPr lang="en-US" b="1" err="1"/>
              <a:t>Eigene</a:t>
            </a:r>
            <a:r>
              <a:rPr lang="en-US" b="1"/>
              <a:t> </a:t>
            </a:r>
            <a:r>
              <a:rPr lang="en-US" b="1" err="1"/>
              <a:t>Infrastruktur</a:t>
            </a:r>
            <a:r>
              <a:rPr lang="en-US" b="1"/>
              <a:t> &amp; Hosting</a:t>
            </a:r>
            <a:r>
              <a:rPr lang="en-US"/>
              <a:t>, man hat die </a:t>
            </a:r>
            <a:r>
              <a:rPr lang="en-US" err="1"/>
              <a:t>Möglichkeit</a:t>
            </a:r>
            <a:r>
              <a:rPr lang="en-US"/>
              <a:t> Modelle </a:t>
            </a:r>
            <a:r>
              <a:rPr lang="en-US" err="1"/>
              <a:t>direkt</a:t>
            </a:r>
            <a:r>
              <a:rPr lang="en-US"/>
              <a:t> in der Cloud </a:t>
            </a:r>
            <a:r>
              <a:rPr lang="en-US" err="1"/>
              <a:t>laufen</a:t>
            </a:r>
            <a:r>
              <a:rPr lang="en-US"/>
              <a:t> </a:t>
            </a:r>
            <a:r>
              <a:rPr lang="en-US" err="1"/>
              <a:t>zu</a:t>
            </a:r>
            <a:r>
              <a:rPr lang="en-US"/>
              <a:t> </a:t>
            </a:r>
            <a:r>
              <a:rPr lang="en-US" err="1"/>
              <a:t>lassen</a:t>
            </a:r>
            <a:r>
              <a:rPr lang="en-US"/>
              <a:t>, </a:t>
            </a:r>
            <a:r>
              <a:rPr lang="en-US" err="1"/>
              <a:t>oder</a:t>
            </a:r>
            <a:r>
              <a:rPr lang="en-US"/>
              <a:t> </a:t>
            </a:r>
            <a:r>
              <a:rPr lang="en-US" err="1"/>
              <a:t>deren</a:t>
            </a:r>
            <a:r>
              <a:rPr lang="en-US"/>
              <a:t> APIs </a:t>
            </a:r>
            <a:r>
              <a:rPr lang="en-US" err="1"/>
              <a:t>zu</a:t>
            </a:r>
            <a:r>
              <a:rPr lang="en-US"/>
              <a:t> </a:t>
            </a:r>
            <a:r>
              <a:rPr lang="en-US" err="1"/>
              <a:t>verwenden</a:t>
            </a:r>
            <a:r>
              <a:rPr lang="en-US"/>
              <a:t>. (Für </a:t>
            </a:r>
            <a:r>
              <a:rPr lang="en-US" err="1"/>
              <a:t>Lehreinrichtungen</a:t>
            </a:r>
            <a:r>
              <a:rPr lang="en-US"/>
              <a:t> </a:t>
            </a:r>
            <a:r>
              <a:rPr lang="en-US" err="1"/>
              <a:t>Meist</a:t>
            </a:r>
            <a:r>
              <a:rPr lang="en-US"/>
              <a:t> </a:t>
            </a:r>
            <a:r>
              <a:rPr lang="en-US" err="1"/>
              <a:t>kostenfrei</a:t>
            </a:r>
            <a:r>
              <a:rPr lang="en-US"/>
              <a:t>)</a:t>
            </a:r>
          </a:p>
          <a:p>
            <a:pPr marL="171450" indent="-171450">
              <a:buFont typeface="Calibri"/>
              <a:buChar char="-"/>
            </a:pPr>
            <a:endParaRPr lang="en-US"/>
          </a:p>
        </p:txBody>
      </p:sp>
      <p:sp>
        <p:nvSpPr>
          <p:cNvPr id="4" name="Slide Number Placeholder 3"/>
          <p:cNvSpPr>
            <a:spLocks noGrp="1"/>
          </p:cNvSpPr>
          <p:nvPr>
            <p:ph type="sldNum" sz="quarter" idx="5"/>
          </p:nvPr>
        </p:nvSpPr>
        <p:spPr/>
        <p:txBody>
          <a:bodyPr/>
          <a:lstStyle/>
          <a:p>
            <a:fld id="{38284EF4-3DDE-475E-B512-032D7FACFA9A}" type="slidenum">
              <a:rPr lang="de-DE" smtClean="0"/>
              <a:t>4</a:t>
            </a:fld>
            <a:endParaRPr lang="de-DE"/>
          </a:p>
        </p:txBody>
      </p:sp>
    </p:spTree>
    <p:extLst>
      <p:ext uri="{BB962C8B-B14F-4D97-AF65-F5344CB8AC3E}">
        <p14:creationId xmlns:p14="http://schemas.microsoft.com/office/powerpoint/2010/main" val="2529818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latin typeface="Calibri"/>
                <a:ea typeface="Calibri"/>
                <a:cs typeface="Calibri"/>
              </a:rPr>
              <a:t>Docker </a:t>
            </a:r>
            <a:r>
              <a:rPr lang="en-US" err="1">
                <a:latin typeface="Calibri"/>
                <a:ea typeface="Calibri"/>
                <a:cs typeface="Calibri"/>
              </a:rPr>
              <a:t>ist</a:t>
            </a:r>
            <a:r>
              <a:rPr lang="en-US">
                <a:latin typeface="Calibri"/>
                <a:ea typeface="Calibri"/>
                <a:cs typeface="Calibri"/>
              </a:rPr>
              <a:t> </a:t>
            </a:r>
            <a:r>
              <a:rPr lang="en-US"/>
              <a:t>Eine </a:t>
            </a:r>
            <a:r>
              <a:rPr lang="en-US" err="1"/>
              <a:t>Plattform</a:t>
            </a:r>
            <a:r>
              <a:rPr lang="en-US"/>
              <a:t>, um </a:t>
            </a:r>
            <a:r>
              <a:rPr lang="en-US" err="1"/>
              <a:t>Anwendungen</a:t>
            </a:r>
            <a:r>
              <a:rPr lang="en-US"/>
              <a:t> in </a:t>
            </a:r>
            <a:r>
              <a:rPr lang="en-US" b="1" err="1"/>
              <a:t>isolierten</a:t>
            </a:r>
            <a:r>
              <a:rPr lang="en-US" b="1"/>
              <a:t> </a:t>
            </a:r>
            <a:r>
              <a:rPr lang="en-US" b="1" err="1"/>
              <a:t>Containern</a:t>
            </a:r>
            <a:r>
              <a:rPr lang="en-US"/>
              <a:t> </a:t>
            </a:r>
            <a:r>
              <a:rPr lang="en-US" err="1"/>
              <a:t>bereitzustellen</a:t>
            </a:r>
            <a:r>
              <a:rPr lang="en-US"/>
              <a:t> und </a:t>
            </a:r>
            <a:r>
              <a:rPr lang="en-US" err="1"/>
              <a:t>auszuführen</a:t>
            </a:r>
            <a:r>
              <a:rPr lang="en-US"/>
              <a:t>.</a:t>
            </a:r>
          </a:p>
          <a:p>
            <a:pPr marL="285750" indent="-285750">
              <a:buFont typeface="Calibri"/>
              <a:buChar char="-"/>
            </a:pPr>
            <a:r>
              <a:rPr lang="en-US">
                <a:latin typeface="Aptos"/>
                <a:ea typeface="Calibri"/>
                <a:cs typeface="Calibri"/>
              </a:rPr>
              <a:t>Der </a:t>
            </a:r>
            <a:r>
              <a:rPr lang="en-US" err="1">
                <a:latin typeface="Aptos"/>
                <a:ea typeface="Calibri"/>
                <a:cs typeface="Calibri"/>
              </a:rPr>
              <a:t>Vorteil</a:t>
            </a:r>
            <a:r>
              <a:rPr lang="en-US">
                <a:latin typeface="Aptos"/>
                <a:ea typeface="Calibri"/>
                <a:cs typeface="Calibri"/>
              </a:rPr>
              <a:t> </a:t>
            </a:r>
            <a:r>
              <a:rPr lang="en-US" err="1">
                <a:latin typeface="Aptos"/>
                <a:ea typeface="Calibri"/>
                <a:cs typeface="Calibri"/>
              </a:rPr>
              <a:t>ist</a:t>
            </a:r>
            <a:r>
              <a:rPr lang="en-US">
                <a:latin typeface="Aptos"/>
                <a:ea typeface="Calibri"/>
                <a:cs typeface="Calibri"/>
              </a:rPr>
              <a:t> </a:t>
            </a:r>
            <a:r>
              <a:rPr lang="en-US" err="1">
                <a:latin typeface="Aptos"/>
                <a:ea typeface="Calibri"/>
                <a:cs typeface="Calibri"/>
              </a:rPr>
              <a:t>hier</a:t>
            </a:r>
            <a:r>
              <a:rPr lang="en-US">
                <a:latin typeface="Aptos"/>
                <a:ea typeface="Calibri"/>
                <a:cs typeface="Calibri"/>
              </a:rPr>
              <a:t>, </a:t>
            </a:r>
            <a:r>
              <a:rPr lang="en-US" err="1">
                <a:latin typeface="Aptos"/>
                <a:ea typeface="Calibri"/>
                <a:cs typeface="Calibri"/>
              </a:rPr>
              <a:t>dass</a:t>
            </a:r>
            <a:r>
              <a:rPr lang="en-US">
                <a:latin typeface="Aptos"/>
                <a:ea typeface="Calibri"/>
                <a:cs typeface="Calibri"/>
              </a:rPr>
              <a:t> man Software immer in der Gleichen </a:t>
            </a:r>
            <a:r>
              <a:rPr lang="en-US" err="1">
                <a:latin typeface="Aptos"/>
                <a:ea typeface="Calibri"/>
                <a:cs typeface="Calibri"/>
              </a:rPr>
              <a:t>Umgebung</a:t>
            </a:r>
            <a:r>
              <a:rPr lang="en-US">
                <a:latin typeface="Aptos"/>
                <a:ea typeface="Calibri"/>
                <a:cs typeface="Calibri"/>
              </a:rPr>
              <a:t> auf </a:t>
            </a:r>
            <a:r>
              <a:rPr lang="en-US" err="1">
                <a:latin typeface="Aptos"/>
                <a:ea typeface="Calibri"/>
                <a:cs typeface="Calibri"/>
              </a:rPr>
              <a:t>jedem</a:t>
            </a:r>
            <a:r>
              <a:rPr lang="en-US">
                <a:latin typeface="Aptos"/>
                <a:ea typeface="Calibri"/>
                <a:cs typeface="Calibri"/>
              </a:rPr>
              <a:t> System </a:t>
            </a:r>
            <a:r>
              <a:rPr lang="en-US" err="1">
                <a:latin typeface="Aptos"/>
                <a:ea typeface="Calibri"/>
                <a:cs typeface="Calibri"/>
              </a:rPr>
              <a:t>ausführen</a:t>
            </a:r>
            <a:r>
              <a:rPr lang="en-US">
                <a:latin typeface="Aptos"/>
                <a:ea typeface="Calibri"/>
                <a:cs typeface="Calibri"/>
              </a:rPr>
              <a:t> </a:t>
            </a:r>
            <a:r>
              <a:rPr lang="en-US" err="1">
                <a:latin typeface="Aptos"/>
                <a:ea typeface="Calibri"/>
                <a:cs typeface="Calibri"/>
              </a:rPr>
              <a:t>kann</a:t>
            </a:r>
            <a:r>
              <a:rPr lang="en-US">
                <a:latin typeface="Aptos"/>
                <a:ea typeface="Calibri"/>
                <a:cs typeface="Calibri"/>
              </a:rPr>
              <a:t>, egal </a:t>
            </a:r>
            <a:r>
              <a:rPr lang="en-US" err="1">
                <a:latin typeface="Aptos"/>
                <a:ea typeface="Calibri"/>
                <a:cs typeface="Calibri"/>
              </a:rPr>
              <a:t>ob</a:t>
            </a:r>
            <a:r>
              <a:rPr lang="en-US">
                <a:latin typeface="Aptos"/>
                <a:ea typeface="Calibri"/>
                <a:cs typeface="Calibri"/>
              </a:rPr>
              <a:t> Mac, Linux, Windows, BSD, whatever. </a:t>
            </a:r>
          </a:p>
          <a:p>
            <a:pPr lvl="1" indent="-285750">
              <a:buFont typeface="Courier New"/>
              <a:buChar char="o"/>
            </a:pPr>
            <a:r>
              <a:rPr lang="en-US">
                <a:latin typeface="Aptos"/>
                <a:ea typeface="Calibri"/>
                <a:cs typeface="Calibri"/>
              </a:rPr>
              <a:t>Es </a:t>
            </a:r>
            <a:r>
              <a:rPr lang="en-US" err="1">
                <a:latin typeface="Aptos"/>
                <a:ea typeface="Calibri"/>
                <a:cs typeface="Calibri"/>
              </a:rPr>
              <a:t>gibt</a:t>
            </a:r>
            <a:r>
              <a:rPr lang="en-US">
                <a:latin typeface="Aptos"/>
                <a:ea typeface="Calibri"/>
                <a:cs typeface="Calibri"/>
              </a:rPr>
              <a:t> </a:t>
            </a:r>
            <a:r>
              <a:rPr lang="en-US" err="1">
                <a:latin typeface="Aptos"/>
                <a:ea typeface="Calibri"/>
                <a:cs typeface="Calibri"/>
              </a:rPr>
              <a:t>hier</a:t>
            </a:r>
            <a:r>
              <a:rPr lang="en-US">
                <a:latin typeface="Aptos"/>
                <a:ea typeface="Calibri"/>
                <a:cs typeface="Calibri"/>
              </a:rPr>
              <a:t> also </a:t>
            </a:r>
            <a:r>
              <a:rPr lang="en-US" err="1">
                <a:latin typeface="Aptos"/>
                <a:ea typeface="Calibri"/>
                <a:cs typeface="Calibri"/>
              </a:rPr>
              <a:t>kein</a:t>
            </a:r>
            <a:r>
              <a:rPr lang="en-US">
                <a:latin typeface="Aptos"/>
                <a:ea typeface="Calibri"/>
                <a:cs typeface="Calibri"/>
              </a:rPr>
              <a:t> "Works on my machine"</a:t>
            </a:r>
          </a:p>
          <a:p>
            <a:pPr marL="285750" indent="-285750">
              <a:buFont typeface="Calibri"/>
              <a:buChar char="-"/>
            </a:pPr>
            <a:r>
              <a:rPr lang="en-US"/>
              <a:t>Man </a:t>
            </a:r>
            <a:r>
              <a:rPr lang="en-US" err="1"/>
              <a:t>braucht</a:t>
            </a:r>
            <a:r>
              <a:rPr lang="en-US"/>
              <a:t> </a:t>
            </a:r>
            <a:r>
              <a:rPr lang="en-US" err="1"/>
              <a:t>mit</a:t>
            </a:r>
            <a:r>
              <a:rPr lang="en-US"/>
              <a:t> Docker also </a:t>
            </a:r>
            <a:r>
              <a:rPr lang="en-US" err="1"/>
              <a:t>auch</a:t>
            </a:r>
            <a:r>
              <a:rPr lang="en-US"/>
              <a:t> </a:t>
            </a:r>
            <a:r>
              <a:rPr lang="en-US" err="1"/>
              <a:t>keine</a:t>
            </a:r>
            <a:r>
              <a:rPr lang="en-US"/>
              <a:t> Langen </a:t>
            </a:r>
            <a:r>
              <a:rPr lang="en-US" err="1"/>
              <a:t>Installationsanletungen</a:t>
            </a:r>
            <a:r>
              <a:rPr lang="en-US"/>
              <a:t> </a:t>
            </a:r>
            <a:r>
              <a:rPr lang="en-US" err="1"/>
              <a:t>mehr</a:t>
            </a:r>
            <a:r>
              <a:rPr lang="en-US"/>
              <a:t>, da man </a:t>
            </a:r>
            <a:r>
              <a:rPr lang="en-US" err="1"/>
              <a:t>einfach</a:t>
            </a:r>
            <a:r>
              <a:rPr lang="en-US"/>
              <a:t> den Container </a:t>
            </a:r>
            <a:r>
              <a:rPr lang="en-US" err="1"/>
              <a:t>hochfährt</a:t>
            </a:r>
            <a:r>
              <a:rPr lang="en-US"/>
              <a:t> und es </a:t>
            </a:r>
            <a:r>
              <a:rPr lang="en-US" err="1"/>
              <a:t>funktioniert</a:t>
            </a:r>
            <a:endParaRPr lang="en-US" err="1">
              <a:ea typeface="Calibri"/>
            </a:endParaRPr>
          </a:p>
          <a:p>
            <a:pPr marL="285750" indent="-285750">
              <a:buFont typeface="Calibri"/>
              <a:buChar char="-"/>
            </a:pPr>
            <a:r>
              <a:rPr lang="en-US" err="1"/>
              <a:t>Im</a:t>
            </a:r>
            <a:r>
              <a:rPr lang="en-US"/>
              <a:t> </a:t>
            </a:r>
            <a:r>
              <a:rPr lang="en-US" err="1"/>
              <a:t>vergliech</a:t>
            </a:r>
            <a:r>
              <a:rPr lang="en-US"/>
              <a:t> </a:t>
            </a:r>
            <a:r>
              <a:rPr lang="en-US" err="1"/>
              <a:t>zu</a:t>
            </a:r>
            <a:r>
              <a:rPr lang="en-US"/>
              <a:t> </a:t>
            </a:r>
            <a:r>
              <a:rPr lang="en-US" err="1"/>
              <a:t>einer</a:t>
            </a:r>
            <a:r>
              <a:rPr lang="en-US"/>
              <a:t> VM </a:t>
            </a:r>
            <a:r>
              <a:rPr lang="en-US" err="1"/>
              <a:t>werden</a:t>
            </a:r>
            <a:r>
              <a:rPr lang="en-US"/>
              <a:t> </a:t>
            </a:r>
            <a:r>
              <a:rPr lang="en-US" err="1"/>
              <a:t>im</a:t>
            </a:r>
            <a:r>
              <a:rPr lang="en-US"/>
              <a:t> Container </a:t>
            </a:r>
            <a:r>
              <a:rPr lang="en-US" err="1"/>
              <a:t>aber</a:t>
            </a:r>
            <a:r>
              <a:rPr lang="en-US"/>
              <a:t> </a:t>
            </a:r>
            <a:r>
              <a:rPr lang="en-US" err="1"/>
              <a:t>nur</a:t>
            </a:r>
            <a:r>
              <a:rPr lang="en-US"/>
              <a:t> die </a:t>
            </a:r>
            <a:r>
              <a:rPr lang="en-US" err="1"/>
              <a:t>nötigsten</a:t>
            </a:r>
            <a:r>
              <a:rPr lang="en-US"/>
              <a:t> Sachen </a:t>
            </a:r>
            <a:r>
              <a:rPr lang="en-US" err="1"/>
              <a:t>hochgefahren</a:t>
            </a:r>
            <a:r>
              <a:rPr lang="en-US"/>
              <a:t> für </a:t>
            </a:r>
            <a:r>
              <a:rPr lang="en-US" err="1"/>
              <a:t>optimale</a:t>
            </a:r>
            <a:r>
              <a:rPr lang="en-US"/>
              <a:t> Performance &amp; </a:t>
            </a:r>
            <a:r>
              <a:rPr lang="en-US" err="1"/>
              <a:t>schnelleres</a:t>
            </a:r>
            <a:r>
              <a:rPr lang="en-US"/>
              <a:t> </a:t>
            </a:r>
            <a:r>
              <a:rPr lang="en-US" err="1"/>
              <a:t>Starten</a:t>
            </a:r>
            <a:endParaRPr lang="en-US"/>
          </a:p>
          <a:p>
            <a:pPr marL="285750" indent="-285750">
              <a:buFont typeface="Calibri"/>
              <a:buChar char="-"/>
            </a:pPr>
            <a:endParaRPr lang="en-US">
              <a:latin typeface="Aptos"/>
              <a:ea typeface="Calibri"/>
              <a:cs typeface="Calibri"/>
            </a:endParaRPr>
          </a:p>
        </p:txBody>
      </p:sp>
      <p:sp>
        <p:nvSpPr>
          <p:cNvPr id="4" name="Slide Number Placeholder 3"/>
          <p:cNvSpPr>
            <a:spLocks noGrp="1"/>
          </p:cNvSpPr>
          <p:nvPr>
            <p:ph type="sldNum" sz="quarter" idx="5"/>
          </p:nvPr>
        </p:nvSpPr>
        <p:spPr/>
        <p:txBody>
          <a:bodyPr/>
          <a:lstStyle/>
          <a:p>
            <a:fld id="{38284EF4-3DDE-475E-B512-032D7FACFA9A}" type="slidenum">
              <a:rPr lang="de-DE" smtClean="0"/>
              <a:t>5</a:t>
            </a:fld>
            <a:endParaRPr lang="de-DE"/>
          </a:p>
        </p:txBody>
      </p:sp>
    </p:spTree>
    <p:extLst>
      <p:ext uri="{BB962C8B-B14F-4D97-AF65-F5344CB8AC3E}">
        <p14:creationId xmlns:p14="http://schemas.microsoft.com/office/powerpoint/2010/main" val="344217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Calibri"/>
                <a:ea typeface="Calibri"/>
                <a:cs typeface="Calibri"/>
              </a:rPr>
              <a:t>Als </a:t>
            </a:r>
            <a:r>
              <a:rPr lang="en-US" err="1">
                <a:latin typeface="Calibri"/>
                <a:ea typeface="Calibri"/>
                <a:cs typeface="Calibri"/>
              </a:rPr>
              <a:t>wir</a:t>
            </a:r>
            <a:r>
              <a:rPr lang="en-US">
                <a:latin typeface="Calibri"/>
                <a:ea typeface="Calibri"/>
                <a:cs typeface="Calibri"/>
              </a:rPr>
              <a:t> </a:t>
            </a:r>
            <a:r>
              <a:rPr lang="en-US" err="1">
                <a:latin typeface="Calibri"/>
                <a:ea typeface="Calibri"/>
                <a:cs typeface="Calibri"/>
              </a:rPr>
              <a:t>uns</a:t>
            </a:r>
            <a:r>
              <a:rPr lang="en-US">
                <a:latin typeface="Calibri"/>
                <a:ea typeface="Calibri"/>
                <a:cs typeface="Calibri"/>
              </a:rPr>
              <a:t> das Thema </a:t>
            </a:r>
            <a:r>
              <a:rPr lang="en-US" err="1">
                <a:latin typeface="Calibri"/>
                <a:ea typeface="Calibri"/>
                <a:cs typeface="Calibri"/>
              </a:rPr>
              <a:t>ausgesucht</a:t>
            </a:r>
            <a:r>
              <a:rPr lang="en-US">
                <a:latin typeface="Calibri"/>
                <a:ea typeface="Calibri"/>
                <a:cs typeface="Calibri"/>
              </a:rPr>
              <a:t> </a:t>
            </a:r>
            <a:r>
              <a:rPr lang="en-US" err="1">
                <a:latin typeface="Calibri"/>
                <a:ea typeface="Calibri"/>
                <a:cs typeface="Calibri"/>
              </a:rPr>
              <a:t>haben</a:t>
            </a:r>
            <a:r>
              <a:rPr lang="en-US">
                <a:latin typeface="Calibri"/>
                <a:ea typeface="Calibri"/>
                <a:cs typeface="Calibri"/>
              </a:rPr>
              <a:t>, war </a:t>
            </a:r>
            <a:r>
              <a:rPr lang="en-US" err="1">
                <a:latin typeface="Calibri"/>
                <a:ea typeface="Calibri"/>
                <a:cs typeface="Calibri"/>
              </a:rPr>
              <a:t>unser</a:t>
            </a:r>
            <a:r>
              <a:rPr lang="en-US">
                <a:latin typeface="Calibri"/>
                <a:ea typeface="Calibri"/>
                <a:cs typeface="Calibri"/>
              </a:rPr>
              <a:t> </a:t>
            </a:r>
            <a:r>
              <a:rPr lang="en-US" err="1">
                <a:latin typeface="Calibri"/>
                <a:ea typeface="Calibri"/>
                <a:cs typeface="Calibri"/>
              </a:rPr>
              <a:t>Gedanke</a:t>
            </a:r>
            <a:r>
              <a:rPr lang="en-US">
                <a:latin typeface="Calibri"/>
                <a:ea typeface="Calibri"/>
                <a:cs typeface="Calibri"/>
              </a:rPr>
              <a:t> </a:t>
            </a:r>
            <a:r>
              <a:rPr lang="en-US" err="1">
                <a:latin typeface="Calibri"/>
                <a:ea typeface="Calibri"/>
                <a:cs typeface="Calibri"/>
              </a:rPr>
              <a:t>erstmal</a:t>
            </a:r>
            <a:r>
              <a:rPr lang="en-US">
                <a:latin typeface="Calibri"/>
                <a:ea typeface="Calibri"/>
                <a:cs typeface="Calibri"/>
              </a:rPr>
              <a:t> </a:t>
            </a:r>
            <a:r>
              <a:rPr lang="en-US" err="1">
                <a:latin typeface="Calibri"/>
                <a:ea typeface="Calibri"/>
                <a:cs typeface="Calibri"/>
              </a:rPr>
              <a:t>Ollama</a:t>
            </a:r>
            <a:r>
              <a:rPr lang="en-US">
                <a:latin typeface="Calibri"/>
                <a:ea typeface="Calibri"/>
                <a:cs typeface="Calibri"/>
              </a:rPr>
              <a:t> </a:t>
            </a:r>
            <a:r>
              <a:rPr lang="en-US" err="1">
                <a:latin typeface="Calibri"/>
                <a:ea typeface="Calibri"/>
                <a:cs typeface="Calibri"/>
              </a:rPr>
              <a:t>mti</a:t>
            </a:r>
            <a:r>
              <a:rPr lang="en-US">
                <a:latin typeface="Calibri"/>
                <a:ea typeface="Calibri"/>
                <a:cs typeface="Calibri"/>
              </a:rPr>
              <a:t> </a:t>
            </a:r>
            <a:r>
              <a:rPr lang="en-US" err="1">
                <a:latin typeface="Calibri"/>
                <a:ea typeface="Calibri"/>
                <a:cs typeface="Calibri"/>
              </a:rPr>
              <a:t>OpenWebUI</a:t>
            </a:r>
            <a:r>
              <a:rPr lang="en-US">
                <a:latin typeface="Calibri"/>
                <a:ea typeface="Calibri"/>
                <a:cs typeface="Calibri"/>
              </a:rPr>
              <a:t>, da dies der Standard was </a:t>
            </a:r>
            <a:r>
              <a:rPr lang="en-US" err="1">
                <a:latin typeface="Calibri"/>
                <a:ea typeface="Calibri"/>
                <a:cs typeface="Calibri"/>
              </a:rPr>
              <a:t>Lokale</a:t>
            </a:r>
            <a:r>
              <a:rPr lang="en-US">
                <a:latin typeface="Calibri"/>
                <a:ea typeface="Calibri"/>
                <a:cs typeface="Calibri"/>
              </a:rPr>
              <a:t> AI </a:t>
            </a:r>
            <a:r>
              <a:rPr lang="en-US" err="1">
                <a:latin typeface="Calibri"/>
                <a:ea typeface="Calibri"/>
                <a:cs typeface="Calibri"/>
              </a:rPr>
              <a:t>angeht</a:t>
            </a:r>
            <a:r>
              <a:rPr lang="en-US">
                <a:latin typeface="Calibri"/>
                <a:ea typeface="Calibri"/>
                <a:cs typeface="Calibri"/>
              </a:rPr>
              <a:t> </a:t>
            </a:r>
            <a:r>
              <a:rPr lang="en-US" err="1">
                <a:latin typeface="Calibri"/>
                <a:ea typeface="Calibri"/>
                <a:cs typeface="Calibri"/>
              </a:rPr>
              <a:t>ist</a:t>
            </a:r>
            <a:endParaRPr lang="en-US">
              <a:latin typeface="Calibri"/>
              <a:ea typeface="Calibri"/>
              <a:cs typeface="Calibri"/>
            </a:endParaRPr>
          </a:p>
          <a:p>
            <a:pPr marL="171450" indent="-171450">
              <a:buFont typeface="Calibri"/>
              <a:buChar char="-"/>
            </a:pPr>
            <a:r>
              <a:rPr lang="en-US">
                <a:latin typeface="Calibri"/>
                <a:ea typeface="Calibri"/>
                <a:cs typeface="Calibri"/>
              </a:rPr>
              <a:t>Wir </a:t>
            </a:r>
            <a:r>
              <a:rPr lang="en-US" err="1">
                <a:latin typeface="Calibri"/>
                <a:ea typeface="Calibri"/>
                <a:cs typeface="Calibri"/>
              </a:rPr>
              <a:t>dachten</a:t>
            </a:r>
            <a:r>
              <a:rPr lang="en-US">
                <a:latin typeface="Calibri"/>
                <a:ea typeface="Calibri"/>
                <a:cs typeface="Calibri"/>
              </a:rPr>
              <a:t> </a:t>
            </a:r>
            <a:r>
              <a:rPr lang="en-US" err="1">
                <a:latin typeface="Calibri"/>
                <a:ea typeface="Calibri"/>
                <a:cs typeface="Calibri"/>
              </a:rPr>
              <a:t>aber</a:t>
            </a:r>
            <a:r>
              <a:rPr lang="en-US">
                <a:latin typeface="Calibri"/>
                <a:ea typeface="Calibri"/>
                <a:cs typeface="Calibri"/>
              </a:rPr>
              <a:t> </a:t>
            </a:r>
            <a:r>
              <a:rPr lang="en-US" err="1">
                <a:latin typeface="Calibri"/>
                <a:ea typeface="Calibri"/>
                <a:cs typeface="Calibri"/>
              </a:rPr>
              <a:t>zunächst</a:t>
            </a:r>
            <a:r>
              <a:rPr lang="en-US">
                <a:latin typeface="Calibri"/>
                <a:ea typeface="Calibri"/>
                <a:cs typeface="Calibri"/>
              </a:rPr>
              <a:t>, das </a:t>
            </a:r>
            <a:r>
              <a:rPr lang="en-US" err="1">
                <a:latin typeface="Calibri"/>
                <a:ea typeface="Calibri"/>
                <a:cs typeface="Calibri"/>
              </a:rPr>
              <a:t>OpebWebUI</a:t>
            </a:r>
            <a:r>
              <a:rPr lang="en-US">
                <a:latin typeface="Calibri"/>
                <a:ea typeface="Calibri"/>
                <a:cs typeface="Calibri"/>
              </a:rPr>
              <a:t> </a:t>
            </a:r>
            <a:r>
              <a:rPr lang="en-US" err="1">
                <a:latin typeface="Calibri"/>
                <a:ea typeface="Calibri"/>
                <a:cs typeface="Calibri"/>
              </a:rPr>
              <a:t>nicht</a:t>
            </a:r>
            <a:r>
              <a:rPr lang="en-US">
                <a:latin typeface="Calibri"/>
                <a:ea typeface="Calibri"/>
                <a:cs typeface="Calibri"/>
              </a:rPr>
              <a:t> </a:t>
            </a:r>
            <a:r>
              <a:rPr lang="en-US" err="1">
                <a:latin typeface="Calibri"/>
                <a:ea typeface="Calibri"/>
                <a:cs typeface="Calibri"/>
              </a:rPr>
              <a:t>genug</a:t>
            </a:r>
            <a:r>
              <a:rPr lang="en-US">
                <a:latin typeface="Calibri"/>
                <a:ea typeface="Calibri"/>
                <a:cs typeface="Calibri"/>
              </a:rPr>
              <a:t> </a:t>
            </a:r>
            <a:r>
              <a:rPr lang="en-US" err="1">
                <a:latin typeface="Calibri"/>
                <a:ea typeface="Calibri"/>
                <a:cs typeface="Calibri"/>
              </a:rPr>
              <a:t>Funktionen</a:t>
            </a:r>
            <a:r>
              <a:rPr lang="en-US">
                <a:latin typeface="Calibri"/>
                <a:ea typeface="Calibri"/>
                <a:cs typeface="Calibri"/>
              </a:rPr>
              <a:t> für </a:t>
            </a:r>
            <a:r>
              <a:rPr lang="en-US" err="1">
                <a:latin typeface="Calibri"/>
                <a:ea typeface="Calibri"/>
                <a:cs typeface="Calibri"/>
              </a:rPr>
              <a:t>unser</a:t>
            </a:r>
            <a:r>
              <a:rPr lang="en-US">
                <a:latin typeface="Calibri"/>
                <a:ea typeface="Calibri"/>
                <a:cs typeface="Calibri"/>
              </a:rPr>
              <a:t> Projekt hat, </a:t>
            </a:r>
            <a:r>
              <a:rPr lang="en-US" err="1">
                <a:latin typeface="Calibri"/>
                <a:ea typeface="Calibri"/>
                <a:cs typeface="Calibri"/>
              </a:rPr>
              <a:t>wir</a:t>
            </a:r>
            <a:r>
              <a:rPr lang="en-US">
                <a:latin typeface="Calibri"/>
                <a:ea typeface="Calibri"/>
                <a:cs typeface="Calibri"/>
              </a:rPr>
              <a:t> </a:t>
            </a:r>
            <a:r>
              <a:rPr lang="en-US" err="1">
                <a:latin typeface="Calibri"/>
                <a:ea typeface="Calibri"/>
                <a:cs typeface="Calibri"/>
              </a:rPr>
              <a:t>dachten</a:t>
            </a:r>
            <a:r>
              <a:rPr lang="en-US">
                <a:latin typeface="Calibri"/>
                <a:ea typeface="Calibri"/>
                <a:cs typeface="Calibri"/>
              </a:rPr>
              <a:t> es </a:t>
            </a:r>
            <a:r>
              <a:rPr lang="en-US" err="1">
                <a:latin typeface="Calibri"/>
                <a:ea typeface="Calibri"/>
                <a:cs typeface="Calibri"/>
              </a:rPr>
              <a:t>würde</a:t>
            </a:r>
            <a:r>
              <a:rPr lang="en-US">
                <a:latin typeface="Calibri"/>
                <a:ea typeface="Calibri"/>
                <a:cs typeface="Calibri"/>
              </a:rPr>
              <a:t> </a:t>
            </a:r>
            <a:r>
              <a:rPr lang="en-US" err="1">
                <a:latin typeface="Calibri"/>
                <a:ea typeface="Calibri"/>
                <a:cs typeface="Calibri"/>
              </a:rPr>
              <a:t>uns</a:t>
            </a:r>
            <a:r>
              <a:rPr lang="en-US">
                <a:latin typeface="Calibri"/>
                <a:ea typeface="Calibri"/>
                <a:cs typeface="Calibri"/>
              </a:rPr>
              <a:t> </a:t>
            </a:r>
            <a:r>
              <a:rPr lang="en-US" err="1">
                <a:latin typeface="Calibri"/>
                <a:ea typeface="Calibri"/>
                <a:cs typeface="Calibri"/>
              </a:rPr>
              <a:t>einfach</a:t>
            </a:r>
            <a:r>
              <a:rPr lang="en-US">
                <a:latin typeface="Calibri"/>
                <a:ea typeface="Calibri"/>
                <a:cs typeface="Calibri"/>
              </a:rPr>
              <a:t> </a:t>
            </a:r>
            <a:r>
              <a:rPr lang="en-US" err="1">
                <a:latin typeface="Calibri"/>
                <a:ea typeface="Calibri"/>
                <a:cs typeface="Calibri"/>
              </a:rPr>
              <a:t>eine</a:t>
            </a:r>
            <a:r>
              <a:rPr lang="en-US">
                <a:latin typeface="Calibri"/>
                <a:ea typeface="Calibri"/>
                <a:cs typeface="Calibri"/>
              </a:rPr>
              <a:t> </a:t>
            </a:r>
            <a:r>
              <a:rPr lang="en-US" err="1">
                <a:latin typeface="Calibri"/>
                <a:ea typeface="Calibri"/>
                <a:cs typeface="Calibri"/>
              </a:rPr>
              <a:t>Oberfläche</a:t>
            </a:r>
            <a:r>
              <a:rPr lang="en-US">
                <a:latin typeface="Calibri"/>
                <a:ea typeface="Calibri"/>
                <a:cs typeface="Calibri"/>
              </a:rPr>
              <a:t> </a:t>
            </a:r>
            <a:r>
              <a:rPr lang="en-US" err="1">
                <a:latin typeface="Calibri"/>
                <a:ea typeface="Calibri"/>
                <a:cs typeface="Calibri"/>
              </a:rPr>
              <a:t>geben</a:t>
            </a:r>
            <a:r>
              <a:rPr lang="en-US">
                <a:latin typeface="Calibri"/>
                <a:ea typeface="Calibri"/>
                <a:cs typeface="Calibri"/>
              </a:rPr>
              <a:t>, um </a:t>
            </a:r>
            <a:r>
              <a:rPr lang="en-US" err="1">
                <a:latin typeface="Calibri"/>
                <a:ea typeface="Calibri"/>
                <a:cs typeface="Calibri"/>
              </a:rPr>
              <a:t>mit</a:t>
            </a:r>
            <a:r>
              <a:rPr lang="en-US">
                <a:latin typeface="Calibri"/>
                <a:ea typeface="Calibri"/>
                <a:cs typeface="Calibri"/>
              </a:rPr>
              <a:t> dem LLM </a:t>
            </a:r>
            <a:r>
              <a:rPr lang="en-US" err="1">
                <a:latin typeface="Calibri"/>
                <a:ea typeface="Calibri"/>
                <a:cs typeface="Calibri"/>
              </a:rPr>
              <a:t>zu</a:t>
            </a:r>
            <a:r>
              <a:rPr lang="en-US">
                <a:latin typeface="Calibri"/>
                <a:ea typeface="Calibri"/>
                <a:cs typeface="Calibri"/>
              </a:rPr>
              <a:t> </a:t>
            </a:r>
            <a:r>
              <a:rPr lang="en-US" err="1">
                <a:latin typeface="Calibri"/>
                <a:ea typeface="Calibri"/>
                <a:cs typeface="Calibri"/>
              </a:rPr>
              <a:t>sprechen</a:t>
            </a:r>
            <a:endParaRPr lang="en-US">
              <a:latin typeface="Calibri"/>
              <a:ea typeface="Calibri"/>
              <a:cs typeface="Calibri"/>
            </a:endParaRPr>
          </a:p>
          <a:p>
            <a:pPr marL="171450" indent="-171450">
              <a:buFont typeface="Calibri"/>
              <a:buChar char="-"/>
            </a:pPr>
            <a:r>
              <a:rPr lang="en-US">
                <a:latin typeface="Calibri"/>
                <a:ea typeface="Calibri"/>
                <a:cs typeface="Calibri"/>
              </a:rPr>
              <a:t>Wir </a:t>
            </a:r>
            <a:r>
              <a:rPr lang="en-US" err="1">
                <a:latin typeface="Calibri"/>
                <a:ea typeface="Calibri"/>
                <a:cs typeface="Calibri"/>
              </a:rPr>
              <a:t>dachten</a:t>
            </a:r>
            <a:r>
              <a:rPr lang="en-US">
                <a:latin typeface="Calibri"/>
                <a:ea typeface="Calibri"/>
                <a:cs typeface="Calibri"/>
              </a:rPr>
              <a:t> </a:t>
            </a:r>
            <a:r>
              <a:rPr lang="en-US" err="1">
                <a:latin typeface="Calibri"/>
                <a:ea typeface="Calibri"/>
                <a:cs typeface="Calibri"/>
              </a:rPr>
              <a:t>zunächst</a:t>
            </a:r>
            <a:r>
              <a:rPr lang="en-US">
                <a:latin typeface="Calibri"/>
                <a:ea typeface="Calibri"/>
                <a:cs typeface="Calibri"/>
              </a:rPr>
              <a:t>, das OWI für die </a:t>
            </a:r>
            <a:r>
              <a:rPr lang="en-US" err="1">
                <a:latin typeface="Calibri"/>
                <a:ea typeface="Calibri"/>
                <a:cs typeface="Calibri"/>
              </a:rPr>
              <a:t>anderen</a:t>
            </a:r>
            <a:r>
              <a:rPr lang="en-US">
                <a:latin typeface="Calibri"/>
                <a:ea typeface="Calibri"/>
                <a:cs typeface="Calibri"/>
              </a:rPr>
              <a:t> </a:t>
            </a:r>
            <a:r>
              <a:rPr lang="en-US" err="1">
                <a:latin typeface="Calibri"/>
                <a:ea typeface="Calibri"/>
                <a:cs typeface="Calibri"/>
              </a:rPr>
              <a:t>Schritte</a:t>
            </a:r>
            <a:r>
              <a:rPr lang="en-US">
                <a:latin typeface="Calibri"/>
                <a:ea typeface="Calibri"/>
                <a:cs typeface="Calibri"/>
              </a:rPr>
              <a:t> von RAG, also für das chunking &amp; embedding der </a:t>
            </a:r>
            <a:r>
              <a:rPr lang="en-US" err="1">
                <a:latin typeface="Calibri"/>
                <a:ea typeface="Calibri"/>
                <a:cs typeface="Calibri"/>
              </a:rPr>
              <a:t>Dokumente</a:t>
            </a:r>
            <a:r>
              <a:rPr lang="en-US">
                <a:latin typeface="Calibri"/>
                <a:ea typeface="Calibri"/>
                <a:cs typeface="Calibri"/>
              </a:rPr>
              <a:t> in die </a:t>
            </a:r>
            <a:r>
              <a:rPr lang="en-US" err="1">
                <a:latin typeface="Calibri"/>
                <a:ea typeface="Calibri"/>
                <a:cs typeface="Calibri"/>
              </a:rPr>
              <a:t>VektorDB</a:t>
            </a:r>
            <a:r>
              <a:rPr lang="en-US">
                <a:latin typeface="Calibri"/>
                <a:ea typeface="Calibri"/>
                <a:cs typeface="Calibri"/>
              </a:rPr>
              <a:t>, </a:t>
            </a:r>
            <a:r>
              <a:rPr lang="en-US" err="1">
                <a:latin typeface="Calibri"/>
                <a:ea typeface="Calibri"/>
                <a:cs typeface="Calibri"/>
              </a:rPr>
              <a:t>nicht</a:t>
            </a:r>
            <a:r>
              <a:rPr lang="en-US">
                <a:latin typeface="Calibri"/>
                <a:ea typeface="Calibri"/>
                <a:cs typeface="Calibri"/>
              </a:rPr>
              <a:t> </a:t>
            </a:r>
            <a:r>
              <a:rPr lang="en-US" err="1">
                <a:latin typeface="Calibri"/>
                <a:ea typeface="Calibri"/>
                <a:cs typeface="Calibri"/>
              </a:rPr>
              <a:t>ausreicht</a:t>
            </a:r>
            <a:r>
              <a:rPr lang="en-US">
                <a:latin typeface="Calibri"/>
                <a:ea typeface="Calibri"/>
                <a:cs typeface="Calibri"/>
              </a:rPr>
              <a:t> und </a:t>
            </a:r>
            <a:r>
              <a:rPr lang="en-US" err="1">
                <a:latin typeface="Calibri"/>
                <a:ea typeface="Calibri"/>
                <a:cs typeface="Calibri"/>
              </a:rPr>
              <a:t>haben</a:t>
            </a:r>
            <a:r>
              <a:rPr lang="en-US">
                <a:latin typeface="Calibri"/>
                <a:ea typeface="Calibri"/>
                <a:cs typeface="Calibri"/>
              </a:rPr>
              <a:t> </a:t>
            </a:r>
            <a:r>
              <a:rPr lang="en-US" err="1">
                <a:latin typeface="Calibri"/>
                <a:ea typeface="Calibri"/>
                <a:cs typeface="Calibri"/>
              </a:rPr>
              <a:t>uns</a:t>
            </a:r>
            <a:r>
              <a:rPr lang="en-US">
                <a:latin typeface="Calibri"/>
                <a:ea typeface="Calibri"/>
                <a:cs typeface="Calibri"/>
              </a:rPr>
              <a:t> </a:t>
            </a:r>
            <a:r>
              <a:rPr lang="en-US" err="1">
                <a:latin typeface="Calibri"/>
                <a:ea typeface="Calibri"/>
                <a:cs typeface="Calibri"/>
              </a:rPr>
              <a:t>deshalb</a:t>
            </a:r>
            <a:r>
              <a:rPr lang="en-US">
                <a:latin typeface="Calibri"/>
                <a:ea typeface="Calibri"/>
                <a:cs typeface="Calibri"/>
              </a:rPr>
              <a:t> </a:t>
            </a:r>
            <a:r>
              <a:rPr lang="en-US" err="1">
                <a:latin typeface="Calibri"/>
                <a:ea typeface="Calibri"/>
                <a:cs typeface="Calibri"/>
              </a:rPr>
              <a:t>nach</a:t>
            </a:r>
            <a:r>
              <a:rPr lang="en-US">
                <a:latin typeface="Calibri"/>
                <a:ea typeface="Calibri"/>
                <a:cs typeface="Calibri"/>
              </a:rPr>
              <a:t> </a:t>
            </a:r>
            <a:r>
              <a:rPr lang="en-US" err="1">
                <a:latin typeface="Calibri"/>
                <a:ea typeface="Calibri"/>
                <a:cs typeface="Calibri"/>
              </a:rPr>
              <a:t>alternativen</a:t>
            </a:r>
            <a:r>
              <a:rPr lang="en-US">
                <a:latin typeface="Calibri"/>
                <a:ea typeface="Calibri"/>
                <a:cs typeface="Calibri"/>
              </a:rPr>
              <a:t> Tools &amp; </a:t>
            </a:r>
            <a:r>
              <a:rPr lang="en-US" err="1">
                <a:latin typeface="Calibri"/>
                <a:ea typeface="Calibri"/>
                <a:cs typeface="Calibri"/>
              </a:rPr>
              <a:t>Methoden</a:t>
            </a:r>
            <a:r>
              <a:rPr lang="en-US">
                <a:latin typeface="Calibri"/>
                <a:ea typeface="Calibri"/>
                <a:cs typeface="Calibri"/>
              </a:rPr>
              <a:t> </a:t>
            </a:r>
            <a:r>
              <a:rPr lang="en-US" err="1">
                <a:latin typeface="Calibri"/>
                <a:ea typeface="Calibri"/>
                <a:cs typeface="Calibri"/>
              </a:rPr>
              <a:t>umgesehen</a:t>
            </a:r>
            <a:r>
              <a:rPr lang="en-US">
                <a:latin typeface="Calibri"/>
                <a:ea typeface="Calibri"/>
                <a:cs typeface="Calibri"/>
              </a:rPr>
              <a:t>, </a:t>
            </a:r>
            <a:r>
              <a:rPr lang="en-US" err="1">
                <a:latin typeface="Calibri"/>
                <a:ea typeface="Calibri"/>
                <a:cs typeface="Calibri"/>
              </a:rPr>
              <a:t>wovon</a:t>
            </a:r>
            <a:r>
              <a:rPr lang="en-US">
                <a:latin typeface="Calibri"/>
                <a:ea typeface="Calibri"/>
                <a:cs typeface="Calibri"/>
              </a:rPr>
              <a:t> </a:t>
            </a:r>
            <a:r>
              <a:rPr lang="en-US" err="1">
                <a:latin typeface="Calibri"/>
                <a:ea typeface="Calibri"/>
                <a:cs typeface="Calibri"/>
              </a:rPr>
              <a:t>euch</a:t>
            </a:r>
            <a:r>
              <a:rPr lang="en-US">
                <a:latin typeface="Calibri"/>
                <a:ea typeface="Calibri"/>
                <a:cs typeface="Calibri"/>
              </a:rPr>
              <a:t> Chris </a:t>
            </a:r>
            <a:r>
              <a:rPr lang="en-US" err="1">
                <a:latin typeface="Calibri"/>
                <a:ea typeface="Calibri"/>
                <a:cs typeface="Calibri"/>
              </a:rPr>
              <a:t>jetzt</a:t>
            </a:r>
            <a:r>
              <a:rPr lang="en-US">
                <a:latin typeface="Calibri"/>
                <a:ea typeface="Calibri"/>
                <a:cs typeface="Calibri"/>
              </a:rPr>
              <a:t> </a:t>
            </a:r>
            <a:r>
              <a:rPr lang="en-US" err="1">
                <a:latin typeface="Calibri"/>
                <a:ea typeface="Calibri"/>
                <a:cs typeface="Calibri"/>
              </a:rPr>
              <a:t>etwas</a:t>
            </a:r>
            <a:r>
              <a:rPr lang="en-US">
                <a:latin typeface="Calibri"/>
                <a:ea typeface="Calibri"/>
                <a:cs typeface="Calibri"/>
              </a:rPr>
              <a:t> </a:t>
            </a:r>
            <a:r>
              <a:rPr lang="en-US" err="1">
                <a:latin typeface="Calibri"/>
                <a:ea typeface="Calibri"/>
                <a:cs typeface="Calibri"/>
              </a:rPr>
              <a:t>erzählt</a:t>
            </a:r>
          </a:p>
        </p:txBody>
      </p:sp>
      <p:sp>
        <p:nvSpPr>
          <p:cNvPr id="4" name="Slide Number Placeholder 3"/>
          <p:cNvSpPr>
            <a:spLocks noGrp="1"/>
          </p:cNvSpPr>
          <p:nvPr>
            <p:ph type="sldNum" sz="quarter" idx="5"/>
          </p:nvPr>
        </p:nvSpPr>
        <p:spPr/>
        <p:txBody>
          <a:bodyPr/>
          <a:lstStyle/>
          <a:p>
            <a:fld id="{38284EF4-3DDE-475E-B512-032D7FACFA9A}" type="slidenum">
              <a:rPr lang="de-DE" smtClean="0"/>
              <a:t>6</a:t>
            </a:fld>
            <a:endParaRPr lang="de-DE"/>
          </a:p>
        </p:txBody>
      </p:sp>
    </p:spTree>
    <p:extLst>
      <p:ext uri="{BB962C8B-B14F-4D97-AF65-F5344CB8AC3E}">
        <p14:creationId xmlns:p14="http://schemas.microsoft.com/office/powerpoint/2010/main" val="1564920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CEB8D-3443-1162-C833-9A16D717AB9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0012107-3AE9-E6C4-57CC-4E348A9ACE4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2084EE2-A277-0C51-1A67-D029B777D31D}"/>
              </a:ext>
            </a:extLst>
          </p:cNvPr>
          <p:cNvSpPr>
            <a:spLocks noGrp="1"/>
          </p:cNvSpPr>
          <p:nvPr>
            <p:ph type="body" idx="1"/>
          </p:nvPr>
        </p:nvSpPr>
        <p:spPr/>
        <p:txBody>
          <a:bodyPr/>
          <a:lstStyle/>
          <a:p>
            <a:r>
              <a:rPr lang="de-DE" b="1"/>
              <a:t>Die Überlegung:</a:t>
            </a:r>
            <a:r>
              <a:rPr lang="de-DE"/>
              <a:t> Wenn das Frontend es nicht kann, verbinden wir die Datenbank eben selbst mit Ollama.</a:t>
            </a:r>
          </a:p>
          <a:p>
            <a:r>
              <a:rPr lang="de-DE" b="1"/>
              <a:t>Der Ansatz:</a:t>
            </a:r>
            <a:r>
              <a:rPr lang="de-DE"/>
              <a:t> Ein Python-Skript zur Datenvorverarbeitung.</a:t>
            </a:r>
          </a:p>
          <a:p>
            <a:endParaRPr lang="de-DE"/>
          </a:p>
          <a:p>
            <a:r>
              <a:rPr lang="de-DE" b="1"/>
              <a:t>Schlüsselkonzepte:</a:t>
            </a:r>
            <a:endParaRPr lang="de-DE"/>
          </a:p>
          <a:p>
            <a:r>
              <a:rPr lang="de-DE" b="1"/>
              <a:t>Chunking:</a:t>
            </a:r>
            <a:r>
              <a:rPr lang="de-DE"/>
              <a:t> Große PDF-Dateien in kleine, verdauliche Textabschnitte zerlegen.</a:t>
            </a:r>
          </a:p>
          <a:p>
            <a:r>
              <a:rPr lang="de-DE" b="1"/>
              <a:t>Embedding:</a:t>
            </a:r>
            <a:r>
              <a:rPr lang="de-DE"/>
              <a:t> Diese Text-Chunks in mathematische Vektoren umwandeln, damit die KI ihre Bedeutung versteht.</a:t>
            </a:r>
          </a:p>
        </p:txBody>
      </p:sp>
      <p:sp>
        <p:nvSpPr>
          <p:cNvPr id="4" name="Foliennummernplatzhalter 3">
            <a:extLst>
              <a:ext uri="{FF2B5EF4-FFF2-40B4-BE49-F238E27FC236}">
                <a16:creationId xmlns:a16="http://schemas.microsoft.com/office/drawing/2014/main" id="{91B65745-AAD3-E18F-C304-69561A351CDB}"/>
              </a:ext>
            </a:extLst>
          </p:cNvPr>
          <p:cNvSpPr>
            <a:spLocks noGrp="1"/>
          </p:cNvSpPr>
          <p:nvPr>
            <p:ph type="sldNum" sz="quarter" idx="5"/>
          </p:nvPr>
        </p:nvSpPr>
        <p:spPr/>
        <p:txBody>
          <a:bodyPr/>
          <a:lstStyle/>
          <a:p>
            <a:fld id="{38284EF4-3DDE-475E-B512-032D7FACFA9A}" type="slidenum">
              <a:rPr lang="de-DE" smtClean="0"/>
              <a:t>7</a:t>
            </a:fld>
            <a:endParaRPr lang="de-DE"/>
          </a:p>
        </p:txBody>
      </p:sp>
    </p:spTree>
    <p:extLst>
      <p:ext uri="{BB962C8B-B14F-4D97-AF65-F5344CB8AC3E}">
        <p14:creationId xmlns:p14="http://schemas.microsoft.com/office/powerpoint/2010/main" val="1351473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E6D9D-E431-565A-DB39-6F3DD6CBE8A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9CA1D4F-D054-BEDA-7027-0BA7B4A8402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0444B3C-A3EE-AD91-6736-82FB529E19E3}"/>
              </a:ext>
            </a:extLst>
          </p:cNvPr>
          <p:cNvSpPr>
            <a:spLocks noGrp="1"/>
          </p:cNvSpPr>
          <p:nvPr>
            <p:ph type="body" idx="1"/>
          </p:nvPr>
        </p:nvSpPr>
        <p:spPr/>
        <p:txBody>
          <a:bodyPr/>
          <a:lstStyle/>
          <a:p>
            <a:pPr marL="171450" indent="-171450">
              <a:buFont typeface="Arial" panose="020B0604020202020204" pitchFamily="34" charset="0"/>
              <a:buChar char="•"/>
            </a:pPr>
            <a:r>
              <a:rPr lang="de-DE" b="1"/>
              <a:t>Relationale Datenbanken (z.B. MySQL):</a:t>
            </a:r>
          </a:p>
          <a:p>
            <a:pPr marL="628650" lvl="1" indent="-171450">
              <a:buFont typeface="Arial" panose="020B0604020202020204" pitchFamily="34" charset="0"/>
              <a:buChar char="•"/>
            </a:pPr>
            <a:r>
              <a:rPr lang="de-DE"/>
              <a:t>Für </a:t>
            </a:r>
            <a:r>
              <a:rPr lang="de-DE" b="1"/>
              <a:t>strukturierte</a:t>
            </a:r>
            <a:r>
              <a:rPr lang="de-DE"/>
              <a:t> Daten.</a:t>
            </a:r>
          </a:p>
          <a:p>
            <a:pPr marL="628650" lvl="1" indent="-171450">
              <a:buFont typeface="Arial" panose="020B0604020202020204" pitchFamily="34" charset="0"/>
              <a:buChar char="•"/>
            </a:pPr>
            <a:r>
              <a:rPr lang="de-DE"/>
              <a:t>Sucht nach </a:t>
            </a:r>
            <a:r>
              <a:rPr lang="de-DE" b="1"/>
              <a:t>exakten</a:t>
            </a:r>
            <a:r>
              <a:rPr lang="de-DE"/>
              <a:t> Übereinstimmungen</a:t>
            </a:r>
          </a:p>
          <a:p>
            <a:pPr marL="628650" lvl="1" indent="-171450">
              <a:buFont typeface="Arial" panose="020B0604020202020204" pitchFamily="34" charset="0"/>
              <a:buChar char="•"/>
            </a:pPr>
            <a:r>
              <a:rPr lang="de-DE" b="0"/>
              <a:t>Beispiel: klassisches SELECT-Statement.</a:t>
            </a:r>
          </a:p>
          <a:p>
            <a:pPr marL="171450" lvl="0" indent="-171450">
              <a:buFont typeface="Arial" panose="020B0604020202020204" pitchFamily="34" charset="0"/>
              <a:buChar char="•"/>
            </a:pPr>
            <a:r>
              <a:rPr lang="de-DE" b="1"/>
              <a:t>Vektor-Datenbanken (z.B. ChromaDB):</a:t>
            </a:r>
          </a:p>
          <a:p>
            <a:pPr marL="628650" lvl="1" indent="-171450">
              <a:buFont typeface="Arial" panose="020B0604020202020204" pitchFamily="34" charset="0"/>
              <a:buChar char="•"/>
            </a:pPr>
            <a:r>
              <a:rPr lang="de-DE"/>
              <a:t>Für </a:t>
            </a:r>
            <a:r>
              <a:rPr lang="de-DE" b="1"/>
              <a:t>unstrukturierte</a:t>
            </a:r>
            <a:r>
              <a:rPr lang="de-DE"/>
              <a:t> Daten (Text, Bild, Audio).</a:t>
            </a:r>
          </a:p>
          <a:p>
            <a:pPr marL="628650" lvl="1" indent="-171450">
              <a:buFont typeface="Arial" panose="020B0604020202020204" pitchFamily="34" charset="0"/>
              <a:buChar char="•"/>
            </a:pPr>
            <a:r>
              <a:rPr lang="de-DE"/>
              <a:t>Sucht nach </a:t>
            </a:r>
            <a:r>
              <a:rPr lang="de-DE" b="1"/>
              <a:t>semantischer Ähnlichkeit</a:t>
            </a:r>
            <a:r>
              <a:rPr lang="de-DE"/>
              <a:t>.</a:t>
            </a:r>
          </a:p>
          <a:p>
            <a:pPr marL="628650" lvl="1" indent="-171450">
              <a:buFont typeface="Arial" panose="020B0604020202020204" pitchFamily="34" charset="0"/>
              <a:buChar char="•"/>
            </a:pPr>
            <a:r>
              <a:rPr lang="de-DE" i="1"/>
              <a:t>Beispiel: Finde Textstellen, die inhaltlich zu " agile Methoden im Projektmanagement" passen.</a:t>
            </a:r>
          </a:p>
          <a:p>
            <a:pPr marL="0" lvl="0" indent="0">
              <a:buFont typeface="Arial" panose="020B0604020202020204" pitchFamily="34" charset="0"/>
              <a:buNone/>
            </a:pPr>
            <a:endParaRPr lang="de-DE" i="1"/>
          </a:p>
          <a:p>
            <a:pPr marL="0" lvl="0" indent="0">
              <a:buFont typeface="Arial" panose="020B0604020202020204" pitchFamily="34" charset="0"/>
              <a:buNone/>
            </a:pPr>
            <a:r>
              <a:rPr lang="de-DE"/>
              <a:t>An dieser Stelle vielleicht ein kurzer Exkurs, warum wir uns überhaupt mit diesen speziellen Datenbanken beschäftigt haben. Die meisten von uns kennen relationale Datenbanken wie MySQL. Die sind perfekt für strukturierte Daten und exakte Abfragen, wie die Suche nach einer Postleitzahl. Aber unsere PDFs sind unstrukturierte Daten. Wir wollen nicht nach einem exakten Wort suchen, sondern nach Konzepten und Bedeutungen. Und genau hier kommen Vektor-Datenbanken ins Spiel. Sie speichern die Text-Vektoren und können dann auf Anfrage die Vektoren finden, die in diesem mathematischen Raum am nächsten dran sind – also die Textstellen, die inhaltlich am besten zur Frage passen. Es geht um Ähnlichkeit, nicht um Gleichheit.</a:t>
            </a:r>
            <a:endParaRPr lang="de-DE" i="1"/>
          </a:p>
        </p:txBody>
      </p:sp>
      <p:sp>
        <p:nvSpPr>
          <p:cNvPr id="4" name="Foliennummernplatzhalter 3">
            <a:extLst>
              <a:ext uri="{FF2B5EF4-FFF2-40B4-BE49-F238E27FC236}">
                <a16:creationId xmlns:a16="http://schemas.microsoft.com/office/drawing/2014/main" id="{901791DB-2BE0-A10C-1EFA-DA4CCCACB9C8}"/>
              </a:ext>
            </a:extLst>
          </p:cNvPr>
          <p:cNvSpPr>
            <a:spLocks noGrp="1"/>
          </p:cNvSpPr>
          <p:nvPr>
            <p:ph type="sldNum" sz="quarter" idx="5"/>
          </p:nvPr>
        </p:nvSpPr>
        <p:spPr/>
        <p:txBody>
          <a:bodyPr/>
          <a:lstStyle/>
          <a:p>
            <a:fld id="{38284EF4-3DDE-475E-B512-032D7FACFA9A}" type="slidenum">
              <a:rPr lang="de-DE" smtClean="0"/>
              <a:t>8</a:t>
            </a:fld>
            <a:endParaRPr lang="de-DE"/>
          </a:p>
        </p:txBody>
      </p:sp>
    </p:spTree>
    <p:extLst>
      <p:ext uri="{BB962C8B-B14F-4D97-AF65-F5344CB8AC3E}">
        <p14:creationId xmlns:p14="http://schemas.microsoft.com/office/powerpoint/2010/main" val="4033802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F0ECA-D10D-9C9A-55A3-3BFE0B65BE7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0E2647C-959B-2B40-DB18-1DAFB319B9E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DD4B90-6797-19EE-C4F4-56B8A9080489}"/>
              </a:ext>
            </a:extLst>
          </p:cNvPr>
          <p:cNvSpPr>
            <a:spLocks noGrp="1"/>
          </p:cNvSpPr>
          <p:nvPr>
            <p:ph type="body" idx="1"/>
          </p:nvPr>
        </p:nvSpPr>
        <p:spPr/>
        <p:txBody>
          <a:bodyPr/>
          <a:lstStyle/>
          <a:p>
            <a:pPr marL="171450" indent="-171450">
              <a:buFont typeface="Arial" panose="020B0604020202020204" pitchFamily="34" charset="0"/>
              <a:buChar char="•"/>
            </a:pPr>
            <a:r>
              <a:rPr lang="de-DE" b="1"/>
              <a:t>Versuch 1: Weaviate</a:t>
            </a:r>
          </a:p>
          <a:p>
            <a:pPr marL="628650" lvl="1" indent="-171450">
              <a:buFont typeface="Arial" panose="020B0604020202020204" pitchFamily="34" charset="0"/>
              <a:buChar char="•"/>
            </a:pPr>
            <a:r>
              <a:rPr lang="de-DE"/>
              <a:t>Professionelle, AI-native Vektor-DB.</a:t>
            </a:r>
          </a:p>
          <a:p>
            <a:pPr marL="628650" lvl="1" indent="-171450">
              <a:buFont typeface="Arial" panose="020B0604020202020204" pitchFamily="34" charset="0"/>
              <a:buChar char="•"/>
            </a:pPr>
            <a:r>
              <a:rPr lang="de-DE" b="1"/>
              <a:t>Problem:</a:t>
            </a:r>
            <a:r>
              <a:rPr lang="de-DE"/>
              <a:t> Wir haben die Verbindung zwischen Ollama und dem Weaviate-Container nicht herstellen können.</a:t>
            </a:r>
          </a:p>
          <a:p>
            <a:pPr marL="171450" lvl="0" indent="-171450">
              <a:buFont typeface="Arial" panose="020B0604020202020204" pitchFamily="34" charset="0"/>
              <a:buChar char="•"/>
            </a:pPr>
            <a:r>
              <a:rPr lang="de-DE" b="1"/>
              <a:t>Versuch 2: Verba (von Weaviate)</a:t>
            </a:r>
          </a:p>
          <a:p>
            <a:pPr marL="628650" lvl="1" indent="-171450">
              <a:buFont typeface="Arial" panose="020B0604020202020204" pitchFamily="34" charset="0"/>
              <a:buChar char="•"/>
            </a:pPr>
            <a:r>
              <a:rPr lang="de-DE"/>
              <a:t>Eine fertige All-in-</a:t>
            </a:r>
            <a:r>
              <a:rPr lang="de-DE" err="1"/>
              <a:t>One</a:t>
            </a:r>
            <a:r>
              <a:rPr lang="de-DE"/>
              <a:t>-Lösung mit UI.</a:t>
            </a:r>
          </a:p>
          <a:p>
            <a:pPr marL="628650" lvl="1" indent="-171450">
              <a:buFont typeface="Arial" panose="020B0604020202020204" pitchFamily="34" charset="0"/>
              <a:buChar char="•"/>
            </a:pPr>
            <a:r>
              <a:rPr lang="de-DE" b="1"/>
              <a:t>Problem:</a:t>
            </a:r>
            <a:r>
              <a:rPr lang="de-DE"/>
              <a:t> Funktionierte, war aber eine "Black Box". Zu einfach für unser Lernziel.</a:t>
            </a:r>
          </a:p>
          <a:p>
            <a:pPr marL="171450" lvl="0" indent="-171450">
              <a:buFont typeface="Arial" panose="020B0604020202020204" pitchFamily="34" charset="0"/>
              <a:buChar char="•"/>
            </a:pPr>
            <a:r>
              <a:rPr lang="de-DE" b="1"/>
              <a:t>Versuch 3: ChromaDB</a:t>
            </a:r>
          </a:p>
          <a:p>
            <a:pPr marL="628650" lvl="1" indent="-171450">
              <a:buFont typeface="Arial" panose="020B0604020202020204" pitchFamily="34" charset="0"/>
              <a:buChar char="•"/>
            </a:pPr>
            <a:r>
              <a:rPr lang="de-DE"/>
              <a:t>Leichtgewichtige Alternative.</a:t>
            </a:r>
          </a:p>
          <a:p>
            <a:pPr marL="628650" lvl="1" indent="-171450">
              <a:buFont typeface="Arial" panose="020B0604020202020204" pitchFamily="34" charset="0"/>
              <a:buChar char="•"/>
            </a:pPr>
            <a:r>
              <a:rPr lang="de-DE" b="1"/>
              <a:t>Erfolg &amp; Problem:</a:t>
            </a:r>
            <a:r>
              <a:rPr lang="de-DE"/>
              <a:t> Das Python-Skript zum Befüllen lief! Aber das Kernproblem blieb: Keine Verbindung zu Ollama.</a:t>
            </a:r>
          </a:p>
          <a:p>
            <a:endParaRPr lang="de-DE"/>
          </a:p>
          <a:p>
            <a:r>
              <a:rPr lang="de-DE"/>
              <a:t>Und damit begann unsere kleine Odyssee durch die Welt der Vektor-Datenbanken. Unser erster Kandidat war Weaviate, eine sehr professionelle und mächtige KI-Datenbank. Wir haben sie als Docker-Container gestartet, aber wir sind daran gescheitert, Ollama dazu zu bringen, sie zu erkennen. Die Verbindung kam einfach nicht zustande. Dann sind wir auf Verba gestoßen, ein Projekt von Weaviate. Das war quasi ein fertiges Paket mit UI und RAG-Funktion. Es hat funktioniert, aber es war eine Blackbox und fühlte sich an wie Schummeln – wir wollten ja die Komponenten selbst verstehen. Also weiter zu ChromaDB, einer populären, leichtgewichtigeren Alternative. Hier hatten wir einen Teilerfolg: Mein Python-Skript konnte die Datenbank erfolgreich mit unseren PDF-Inhalten befüllen! Aber das Grundproblem blieb bestehen: Wir wussten immer noch nicht, wie wir Ollama sagen sollten: 'Hey, nutze bitte diese ChromaDB für deine Antworten‘.</a:t>
            </a:r>
          </a:p>
          <a:p>
            <a:endParaRPr lang="de-DE"/>
          </a:p>
          <a:p>
            <a:r>
              <a:rPr lang="de-DE"/>
              <a:t>Aus unserer Odyssee haben wir auch ein gutes Gefühl für die Unterschiede zwischen den Datenbanken mitgenommen. Weaviate hat sich für uns wie eine große Enterprise-Lösung angefühlt. Sehr mächtig, mit vielen Features, die wir gar nicht brauchten, und klar als eigenständiger, dauerhaft laufender Service gedacht. ChromaDB hingegen ist deutlich leichtgewichtiger und entwicklerfreundlicher. Es ist darauf ausgelegt, schnell und einfach in einer Python-Anwendung wie unserem Skript genutzt zu werden. Für unser Ziel, schnelles </a:t>
            </a:r>
            <a:r>
              <a:rPr lang="de-DE" err="1"/>
              <a:t>Prototyping</a:t>
            </a:r>
            <a:r>
              <a:rPr lang="de-DE"/>
              <a:t>, war ChromaDB eigentlich die sympathischere Wahl.</a:t>
            </a:r>
          </a:p>
        </p:txBody>
      </p:sp>
      <p:sp>
        <p:nvSpPr>
          <p:cNvPr id="4" name="Foliennummernplatzhalter 3">
            <a:extLst>
              <a:ext uri="{FF2B5EF4-FFF2-40B4-BE49-F238E27FC236}">
                <a16:creationId xmlns:a16="http://schemas.microsoft.com/office/drawing/2014/main" id="{89493DD7-FFAD-CB10-5605-A2AD8CC0DF2B}"/>
              </a:ext>
            </a:extLst>
          </p:cNvPr>
          <p:cNvSpPr>
            <a:spLocks noGrp="1"/>
          </p:cNvSpPr>
          <p:nvPr>
            <p:ph type="sldNum" sz="quarter" idx="5"/>
          </p:nvPr>
        </p:nvSpPr>
        <p:spPr/>
        <p:txBody>
          <a:bodyPr/>
          <a:lstStyle/>
          <a:p>
            <a:fld id="{38284EF4-3DDE-475E-B512-032D7FACFA9A}" type="slidenum">
              <a:rPr lang="de-DE" smtClean="0"/>
              <a:t>9</a:t>
            </a:fld>
            <a:endParaRPr lang="de-DE"/>
          </a:p>
        </p:txBody>
      </p:sp>
    </p:spTree>
    <p:extLst>
      <p:ext uri="{BB962C8B-B14F-4D97-AF65-F5344CB8AC3E}">
        <p14:creationId xmlns:p14="http://schemas.microsoft.com/office/powerpoint/2010/main" val="3924940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‹Nr.›</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‹Nr.›</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0216" y="2226733"/>
            <a:ext cx="9571567" cy="1283230"/>
          </a:xfrm>
        </p:spPr>
        <p:txBody>
          <a:bodyPr/>
          <a:lstStyle/>
          <a:p>
            <a:r>
              <a:rPr lang="de-DE" noProof="0"/>
              <a:t>Weg zum lokalen RAG-Modell</a:t>
            </a:r>
          </a:p>
        </p:txBody>
      </p:sp>
      <p:sp>
        <p:nvSpPr>
          <p:cNvPr id="3" name="Subtitle 2"/>
          <p:cNvSpPr>
            <a:spLocks noGrp="1"/>
          </p:cNvSpPr>
          <p:nvPr>
            <p:ph type="subTitle" idx="1"/>
          </p:nvPr>
        </p:nvSpPr>
        <p:spPr/>
        <p:txBody>
          <a:bodyPr/>
          <a:lstStyle/>
          <a:p>
            <a:r>
              <a:rPr lang="de-DE" noProof="0"/>
              <a:t>Eine Projektreise mit Umwegen und Erkenntnissen</a:t>
            </a:r>
          </a:p>
        </p:txBody>
      </p:sp>
      <p:pic>
        <p:nvPicPr>
          <p:cNvPr id="6" name="Grafik 5">
            <a:extLst>
              <a:ext uri="{FF2B5EF4-FFF2-40B4-BE49-F238E27FC236}">
                <a16:creationId xmlns:a16="http://schemas.microsoft.com/office/drawing/2014/main" id="{435FF28C-48F0-1A35-0B4F-08AB23A4ABA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80172" y1="41066" x2="84248" y2="54859"/>
                        <a14:backgroundMark x1="84248" y1="54859" x2="74060" y2="58203"/>
                        <a14:backgroundMark x1="74060" y1="58203" x2="75470" y2="65308"/>
                        <a14:backgroundMark x1="67868" y1="36886" x2="73981" y2="45246"/>
                        <a14:backgroundMark x1="73981" y1="45246" x2="64890" y2="35737"/>
                        <a14:backgroundMark x1="64890" y1="35737" x2="63480" y2="36573"/>
                      </a14:backgroundRemoval>
                    </a14:imgEffect>
                  </a14:imgLayer>
                </a14:imgProps>
              </a:ext>
            </a:extLst>
          </a:blip>
          <a:stretch>
            <a:fillRect/>
          </a:stretch>
        </p:blipFill>
        <p:spPr>
          <a:xfrm>
            <a:off x="8255680" y="4185374"/>
            <a:ext cx="5766654" cy="4324991"/>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EE01CD-89FB-7C57-22B2-AB6FE140E0C6}"/>
            </a:ext>
          </a:extLst>
        </p:cNvPr>
        <p:cNvGrpSpPr/>
        <p:nvPr/>
      </p:nvGrpSpPr>
      <p:grpSpPr>
        <a:xfrm>
          <a:off x="0" y="0"/>
          <a:ext cx="0" cy="0"/>
          <a:chOff x="0" y="0"/>
          <a:chExt cx="0" cy="0"/>
        </a:xfrm>
      </p:grpSpPr>
      <p:sp useBgFill="1">
        <p:nvSpPr>
          <p:cNvPr id="83" name="Rectangle 4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 name="Rechteck 1">
            <a:extLst>
              <a:ext uri="{FF2B5EF4-FFF2-40B4-BE49-F238E27FC236}">
                <a16:creationId xmlns:a16="http://schemas.microsoft.com/office/drawing/2014/main" id="{3F735041-460F-30B1-1525-2B779D7FB6B8}"/>
              </a:ext>
            </a:extLst>
          </p:cNvPr>
          <p:cNvSpPr/>
          <p:nvPr/>
        </p:nvSpPr>
        <p:spPr>
          <a:xfrm>
            <a:off x="638881" y="457201"/>
            <a:ext cx="10909640" cy="183265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de-DE" sz="6600" kern="1200" noProof="0">
                <a:solidFill>
                  <a:schemeClr val="tx1"/>
                </a:solidFill>
                <a:latin typeface="+mj-lt"/>
                <a:ea typeface="+mj-ea"/>
                <a:cs typeface="+mj-cs"/>
              </a:rPr>
              <a:t>Chunking</a:t>
            </a:r>
            <a:endParaRPr lang="de-DE" sz="6600" b="0" kern="1200" cap="none" spc="0" noProof="0">
              <a:ln w="0"/>
              <a:solidFill>
                <a:schemeClr val="tx1"/>
              </a:solidFill>
              <a:effectLst>
                <a:outerShdw blurRad="38100" dist="19050" dir="2700000" algn="tl" rotWithShape="0">
                  <a:schemeClr val="dk1">
                    <a:alpha val="40000"/>
                  </a:schemeClr>
                </a:outerShdw>
              </a:effectLst>
              <a:latin typeface="+mj-lt"/>
              <a:ea typeface="+mj-ea"/>
              <a:cs typeface="+mj-cs"/>
            </a:endParaRPr>
          </a:p>
        </p:txBody>
      </p:sp>
      <p:sp>
        <p:nvSpPr>
          <p:cNvPr id="84"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4" name="Rechteck 3">
            <a:extLst>
              <a:ext uri="{FF2B5EF4-FFF2-40B4-BE49-F238E27FC236}">
                <a16:creationId xmlns:a16="http://schemas.microsoft.com/office/drawing/2014/main" id="{61EB4FAD-495D-F345-26E2-243591DC270F}"/>
              </a:ext>
            </a:extLst>
          </p:cNvPr>
          <p:cNvSpPr/>
          <p:nvPr/>
        </p:nvSpPr>
        <p:spPr>
          <a:xfrm>
            <a:off x="938884" y="2998519"/>
            <a:ext cx="2747881" cy="25129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6" name="Rechteck 5">
            <a:extLst>
              <a:ext uri="{FF2B5EF4-FFF2-40B4-BE49-F238E27FC236}">
                <a16:creationId xmlns:a16="http://schemas.microsoft.com/office/drawing/2014/main" id="{FD622FEC-75F9-9240-88C4-5188B558268A}"/>
              </a:ext>
            </a:extLst>
          </p:cNvPr>
          <p:cNvSpPr/>
          <p:nvPr/>
        </p:nvSpPr>
        <p:spPr>
          <a:xfrm>
            <a:off x="4774495" y="2988933"/>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8" name="Rechteck 7">
            <a:extLst>
              <a:ext uri="{FF2B5EF4-FFF2-40B4-BE49-F238E27FC236}">
                <a16:creationId xmlns:a16="http://schemas.microsoft.com/office/drawing/2014/main" id="{ACBD1A5A-5527-4124-434D-7D5C803A9376}"/>
              </a:ext>
            </a:extLst>
          </p:cNvPr>
          <p:cNvSpPr/>
          <p:nvPr/>
        </p:nvSpPr>
        <p:spPr>
          <a:xfrm>
            <a:off x="5512532" y="2988932"/>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0" name="Rechteck 9">
            <a:extLst>
              <a:ext uri="{FF2B5EF4-FFF2-40B4-BE49-F238E27FC236}">
                <a16:creationId xmlns:a16="http://schemas.microsoft.com/office/drawing/2014/main" id="{3FF528EC-3CB0-73EE-6E4C-FDC834F93C14}"/>
              </a:ext>
            </a:extLst>
          </p:cNvPr>
          <p:cNvSpPr/>
          <p:nvPr/>
        </p:nvSpPr>
        <p:spPr>
          <a:xfrm>
            <a:off x="6250570" y="2988933"/>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hteck 11">
            <a:extLst>
              <a:ext uri="{FF2B5EF4-FFF2-40B4-BE49-F238E27FC236}">
                <a16:creationId xmlns:a16="http://schemas.microsoft.com/office/drawing/2014/main" id="{07E518E7-9D3C-29A3-F013-12629CC4DDA6}"/>
              </a:ext>
            </a:extLst>
          </p:cNvPr>
          <p:cNvSpPr/>
          <p:nvPr/>
        </p:nvSpPr>
        <p:spPr>
          <a:xfrm>
            <a:off x="6988607" y="2988932"/>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82" name="Rechteck 81">
            <a:extLst>
              <a:ext uri="{FF2B5EF4-FFF2-40B4-BE49-F238E27FC236}">
                <a16:creationId xmlns:a16="http://schemas.microsoft.com/office/drawing/2014/main" id="{E8715497-3714-653A-0FFB-B680B00075BD}"/>
              </a:ext>
            </a:extLst>
          </p:cNvPr>
          <p:cNvSpPr/>
          <p:nvPr/>
        </p:nvSpPr>
        <p:spPr>
          <a:xfrm>
            <a:off x="4774494" y="3659876"/>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85" name="Rechteck 84">
            <a:extLst>
              <a:ext uri="{FF2B5EF4-FFF2-40B4-BE49-F238E27FC236}">
                <a16:creationId xmlns:a16="http://schemas.microsoft.com/office/drawing/2014/main" id="{2609364F-C7E7-05F8-A212-C58F936C78AA}"/>
              </a:ext>
            </a:extLst>
          </p:cNvPr>
          <p:cNvSpPr/>
          <p:nvPr/>
        </p:nvSpPr>
        <p:spPr>
          <a:xfrm>
            <a:off x="5512531" y="3659875"/>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86" name="Rechteck 85">
            <a:extLst>
              <a:ext uri="{FF2B5EF4-FFF2-40B4-BE49-F238E27FC236}">
                <a16:creationId xmlns:a16="http://schemas.microsoft.com/office/drawing/2014/main" id="{C8B16067-5AC5-229B-5374-8346838DC987}"/>
              </a:ext>
            </a:extLst>
          </p:cNvPr>
          <p:cNvSpPr/>
          <p:nvPr/>
        </p:nvSpPr>
        <p:spPr>
          <a:xfrm>
            <a:off x="6250569" y="3659876"/>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87" name="Rechteck 86">
            <a:extLst>
              <a:ext uri="{FF2B5EF4-FFF2-40B4-BE49-F238E27FC236}">
                <a16:creationId xmlns:a16="http://schemas.microsoft.com/office/drawing/2014/main" id="{121C11D5-39B6-3AFE-F091-3E24F3F722D8}"/>
              </a:ext>
            </a:extLst>
          </p:cNvPr>
          <p:cNvSpPr/>
          <p:nvPr/>
        </p:nvSpPr>
        <p:spPr>
          <a:xfrm>
            <a:off x="6988606" y="3659875"/>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88" name="Rechteck 87">
            <a:extLst>
              <a:ext uri="{FF2B5EF4-FFF2-40B4-BE49-F238E27FC236}">
                <a16:creationId xmlns:a16="http://schemas.microsoft.com/office/drawing/2014/main" id="{8EE89778-D700-7E07-359A-EDAF49F0F4AB}"/>
              </a:ext>
            </a:extLst>
          </p:cNvPr>
          <p:cNvSpPr/>
          <p:nvPr/>
        </p:nvSpPr>
        <p:spPr>
          <a:xfrm>
            <a:off x="4774495" y="4349989"/>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89" name="Rechteck 88">
            <a:extLst>
              <a:ext uri="{FF2B5EF4-FFF2-40B4-BE49-F238E27FC236}">
                <a16:creationId xmlns:a16="http://schemas.microsoft.com/office/drawing/2014/main" id="{557DFE26-7FFC-2745-2CB0-6B98C7DA7521}"/>
              </a:ext>
            </a:extLst>
          </p:cNvPr>
          <p:cNvSpPr/>
          <p:nvPr/>
        </p:nvSpPr>
        <p:spPr>
          <a:xfrm>
            <a:off x="5512532" y="4349988"/>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0" name="Rechteck 89">
            <a:extLst>
              <a:ext uri="{FF2B5EF4-FFF2-40B4-BE49-F238E27FC236}">
                <a16:creationId xmlns:a16="http://schemas.microsoft.com/office/drawing/2014/main" id="{F5C91651-4E38-E587-C243-D54CB647A4EC}"/>
              </a:ext>
            </a:extLst>
          </p:cNvPr>
          <p:cNvSpPr/>
          <p:nvPr/>
        </p:nvSpPr>
        <p:spPr>
          <a:xfrm>
            <a:off x="6250570" y="4349989"/>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1" name="Rechteck 90">
            <a:extLst>
              <a:ext uri="{FF2B5EF4-FFF2-40B4-BE49-F238E27FC236}">
                <a16:creationId xmlns:a16="http://schemas.microsoft.com/office/drawing/2014/main" id="{EBF76FF4-1A6E-DDA3-A20F-4FC985C4323D}"/>
              </a:ext>
            </a:extLst>
          </p:cNvPr>
          <p:cNvSpPr/>
          <p:nvPr/>
        </p:nvSpPr>
        <p:spPr>
          <a:xfrm>
            <a:off x="6988607" y="4349988"/>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2" name="Rechteck 91">
            <a:extLst>
              <a:ext uri="{FF2B5EF4-FFF2-40B4-BE49-F238E27FC236}">
                <a16:creationId xmlns:a16="http://schemas.microsoft.com/office/drawing/2014/main" id="{1DE06B23-B2DB-B15B-7880-D337D6A4D8F6}"/>
              </a:ext>
            </a:extLst>
          </p:cNvPr>
          <p:cNvSpPr/>
          <p:nvPr/>
        </p:nvSpPr>
        <p:spPr>
          <a:xfrm>
            <a:off x="4774494" y="5011347"/>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3" name="Rechteck 92">
            <a:extLst>
              <a:ext uri="{FF2B5EF4-FFF2-40B4-BE49-F238E27FC236}">
                <a16:creationId xmlns:a16="http://schemas.microsoft.com/office/drawing/2014/main" id="{23221F9F-4889-DF3A-B784-80094E772E5B}"/>
              </a:ext>
            </a:extLst>
          </p:cNvPr>
          <p:cNvSpPr/>
          <p:nvPr/>
        </p:nvSpPr>
        <p:spPr>
          <a:xfrm>
            <a:off x="5512531" y="5011346"/>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4" name="Rechteck 93">
            <a:extLst>
              <a:ext uri="{FF2B5EF4-FFF2-40B4-BE49-F238E27FC236}">
                <a16:creationId xmlns:a16="http://schemas.microsoft.com/office/drawing/2014/main" id="{A617DA54-28B8-9071-5C7F-F43A66E0ADF4}"/>
              </a:ext>
            </a:extLst>
          </p:cNvPr>
          <p:cNvSpPr/>
          <p:nvPr/>
        </p:nvSpPr>
        <p:spPr>
          <a:xfrm>
            <a:off x="6250569" y="5011347"/>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5" name="Rechteck 94">
            <a:extLst>
              <a:ext uri="{FF2B5EF4-FFF2-40B4-BE49-F238E27FC236}">
                <a16:creationId xmlns:a16="http://schemas.microsoft.com/office/drawing/2014/main" id="{8D24F865-36F7-E4B6-7105-B4250C92F7B2}"/>
              </a:ext>
            </a:extLst>
          </p:cNvPr>
          <p:cNvSpPr/>
          <p:nvPr/>
        </p:nvSpPr>
        <p:spPr>
          <a:xfrm>
            <a:off x="6988606" y="5011346"/>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6" name="Rechteck 95">
            <a:extLst>
              <a:ext uri="{FF2B5EF4-FFF2-40B4-BE49-F238E27FC236}">
                <a16:creationId xmlns:a16="http://schemas.microsoft.com/office/drawing/2014/main" id="{C44AE4ED-1487-39DF-EBC2-CC4A89E16D6F}"/>
              </a:ext>
            </a:extLst>
          </p:cNvPr>
          <p:cNvSpPr/>
          <p:nvPr/>
        </p:nvSpPr>
        <p:spPr>
          <a:xfrm>
            <a:off x="8637211" y="4009725"/>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7" name="Rechteck 96">
            <a:extLst>
              <a:ext uri="{FF2B5EF4-FFF2-40B4-BE49-F238E27FC236}">
                <a16:creationId xmlns:a16="http://schemas.microsoft.com/office/drawing/2014/main" id="{1C4D946B-D825-FBD1-39A2-AED21786F0BF}"/>
              </a:ext>
            </a:extLst>
          </p:cNvPr>
          <p:cNvSpPr/>
          <p:nvPr/>
        </p:nvSpPr>
        <p:spPr>
          <a:xfrm>
            <a:off x="9375249" y="4009725"/>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8" name="Rechteck 97">
            <a:extLst>
              <a:ext uri="{FF2B5EF4-FFF2-40B4-BE49-F238E27FC236}">
                <a16:creationId xmlns:a16="http://schemas.microsoft.com/office/drawing/2014/main" id="{D908837C-14A4-02C0-CB78-6C666B455B2C}"/>
              </a:ext>
            </a:extLst>
          </p:cNvPr>
          <p:cNvSpPr/>
          <p:nvPr/>
        </p:nvSpPr>
        <p:spPr>
          <a:xfrm>
            <a:off x="10113287" y="4009725"/>
            <a:ext cx="533767" cy="495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a:p>
        </p:txBody>
      </p:sp>
    </p:spTree>
    <p:extLst>
      <p:ext uri="{BB962C8B-B14F-4D97-AF65-F5344CB8AC3E}">
        <p14:creationId xmlns:p14="http://schemas.microsoft.com/office/powerpoint/2010/main" val="97247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 name="Titel 1">
            <a:extLst>
              <a:ext uri="{FF2B5EF4-FFF2-40B4-BE49-F238E27FC236}">
                <a16:creationId xmlns:a16="http://schemas.microsoft.com/office/drawing/2014/main" id="{D608A824-CABB-FEF5-6F69-9F554D8252D3}"/>
              </a:ext>
            </a:extLst>
          </p:cNvPr>
          <p:cNvSpPr>
            <a:spLocks noGrp="1"/>
          </p:cNvSpPr>
          <p:nvPr>
            <p:ph type="title"/>
          </p:nvPr>
        </p:nvSpPr>
        <p:spPr>
          <a:xfrm>
            <a:off x="1371599" y="294538"/>
            <a:ext cx="9895951" cy="1033669"/>
          </a:xfrm>
        </p:spPr>
        <p:txBody>
          <a:bodyPr>
            <a:normAutofit/>
          </a:bodyPr>
          <a:lstStyle/>
          <a:p>
            <a:r>
              <a:rPr lang="de-DE" sz="4000" noProof="0">
                <a:solidFill>
                  <a:srgbClr val="FFFFFF"/>
                </a:solidFill>
              </a:rPr>
              <a:t>Warum </a:t>
            </a:r>
            <a:r>
              <a:rPr lang="de-DE" sz="4000" noProof="0" err="1">
                <a:solidFill>
                  <a:srgbClr val="FFFFFF"/>
                </a:solidFill>
              </a:rPr>
              <a:t>chunking</a:t>
            </a:r>
            <a:r>
              <a:rPr lang="de-DE" sz="4000" noProof="0">
                <a:solidFill>
                  <a:srgbClr val="FFFFFF"/>
                </a:solidFill>
              </a:rPr>
              <a:t>?</a:t>
            </a:r>
          </a:p>
        </p:txBody>
      </p:sp>
      <p:sp>
        <p:nvSpPr>
          <p:cNvPr id="3" name="Inhaltsplatzhalter 2">
            <a:extLst>
              <a:ext uri="{FF2B5EF4-FFF2-40B4-BE49-F238E27FC236}">
                <a16:creationId xmlns:a16="http://schemas.microsoft.com/office/drawing/2014/main" id="{9DB865D7-907B-0B52-DDD8-31A1CE31356E}"/>
              </a:ext>
            </a:extLst>
          </p:cNvPr>
          <p:cNvSpPr>
            <a:spLocks noGrp="1"/>
          </p:cNvSpPr>
          <p:nvPr>
            <p:ph idx="1"/>
          </p:nvPr>
        </p:nvSpPr>
        <p:spPr>
          <a:xfrm>
            <a:off x="1371599" y="2318197"/>
            <a:ext cx="9724031" cy="4239282"/>
          </a:xfrm>
        </p:spPr>
        <p:txBody>
          <a:bodyPr vert="horz" lIns="91440" tIns="45720" rIns="91440" bIns="45720" rtlCol="0" anchor="ctr">
            <a:normAutofit lnSpcReduction="10000"/>
          </a:bodyPr>
          <a:lstStyle/>
          <a:p>
            <a:r>
              <a:rPr lang="de-DE" sz="2000" b="1" noProof="0">
                <a:ea typeface="+mn-lt"/>
                <a:cs typeface="+mn-lt"/>
              </a:rPr>
              <a:t>Kontextfensterbegrenzung:</a:t>
            </a:r>
            <a:r>
              <a:rPr lang="de-DE" sz="2000" noProof="0">
                <a:ea typeface="+mn-lt"/>
                <a:cs typeface="+mn-lt"/>
              </a:rPr>
              <a:t> </a:t>
            </a:r>
            <a:br>
              <a:rPr lang="de-DE" sz="2000" noProof="0">
                <a:ea typeface="+mn-lt"/>
                <a:cs typeface="+mn-lt"/>
              </a:rPr>
            </a:br>
            <a:r>
              <a:rPr lang="de-DE" sz="2000" noProof="0">
                <a:ea typeface="+mn-lt"/>
                <a:cs typeface="+mn-lt"/>
              </a:rPr>
              <a:t>LLMs können nur eine begrenzte Menge an Text gleichzeitig verarbeiten.</a:t>
            </a:r>
            <a:endParaRPr lang="de-DE" sz="2000" noProof="0"/>
          </a:p>
          <a:p>
            <a:endParaRPr lang="de-DE" sz="2000" noProof="0">
              <a:ea typeface="+mn-lt"/>
              <a:cs typeface="+mn-lt"/>
            </a:endParaRPr>
          </a:p>
          <a:p>
            <a:r>
              <a:rPr lang="de-DE" sz="2000" b="1" noProof="0">
                <a:ea typeface="+mn-lt"/>
                <a:cs typeface="+mn-lt"/>
              </a:rPr>
              <a:t>Relevanz der Daten:</a:t>
            </a:r>
            <a:r>
              <a:rPr lang="de-DE" sz="2000" noProof="0">
                <a:ea typeface="+mn-lt"/>
                <a:cs typeface="+mn-lt"/>
              </a:rPr>
              <a:t> </a:t>
            </a:r>
            <a:br>
              <a:rPr lang="de-DE" sz="2000" noProof="0">
                <a:ea typeface="+mn-lt"/>
                <a:cs typeface="+mn-lt"/>
              </a:rPr>
            </a:br>
            <a:r>
              <a:rPr lang="de-DE" sz="2000" noProof="0">
                <a:ea typeface="+mn-lt"/>
                <a:cs typeface="+mn-lt"/>
              </a:rPr>
              <a:t>Chunking ermöglicht eine granulare Suche, um LLM nur relevante Informationen zu geben.</a:t>
            </a:r>
            <a:endParaRPr lang="de-DE" sz="2000" noProof="0"/>
          </a:p>
          <a:p>
            <a:endParaRPr lang="de-DE" sz="2000" noProof="0">
              <a:ea typeface="+mn-lt"/>
              <a:cs typeface="+mn-lt"/>
            </a:endParaRPr>
          </a:p>
          <a:p>
            <a:r>
              <a:rPr lang="de-DE" sz="2000" b="1" noProof="0">
                <a:ea typeface="+mn-lt"/>
                <a:cs typeface="+mn-lt"/>
              </a:rPr>
              <a:t>Kosten und Effizienz:</a:t>
            </a:r>
            <a:r>
              <a:rPr lang="de-DE" sz="2000" noProof="0">
                <a:ea typeface="+mn-lt"/>
                <a:cs typeface="+mn-lt"/>
              </a:rPr>
              <a:t> </a:t>
            </a:r>
            <a:br>
              <a:rPr lang="de-DE" sz="2000" noProof="0">
                <a:ea typeface="+mn-lt"/>
                <a:cs typeface="+mn-lt"/>
              </a:rPr>
            </a:br>
            <a:r>
              <a:rPr lang="de-DE" sz="2000" noProof="0">
                <a:ea typeface="+mn-lt"/>
                <a:cs typeface="+mn-lt"/>
              </a:rPr>
              <a:t>Kleinere Chunks reduzieren Rechenkosten und verbessern die Antwortzeiten.</a:t>
            </a:r>
            <a:endParaRPr lang="de-DE" sz="2000" noProof="0"/>
          </a:p>
          <a:p>
            <a:endParaRPr lang="de-DE" sz="2000" noProof="0">
              <a:ea typeface="+mn-lt"/>
              <a:cs typeface="+mn-lt"/>
            </a:endParaRPr>
          </a:p>
          <a:p>
            <a:r>
              <a:rPr lang="de-DE" sz="2000" b="1" noProof="0">
                <a:ea typeface="+mn-lt"/>
                <a:cs typeface="+mn-lt"/>
              </a:rPr>
              <a:t>Qualität der Generierung:</a:t>
            </a:r>
            <a:r>
              <a:rPr lang="de-DE" sz="2000" noProof="0">
                <a:ea typeface="+mn-lt"/>
                <a:cs typeface="+mn-lt"/>
              </a:rPr>
              <a:t> </a:t>
            </a:r>
            <a:br>
              <a:rPr lang="de-DE" sz="2000" noProof="0">
                <a:ea typeface="+mn-lt"/>
                <a:cs typeface="+mn-lt"/>
              </a:rPr>
            </a:br>
            <a:r>
              <a:rPr lang="de-DE" sz="2000" noProof="0">
                <a:ea typeface="+mn-lt"/>
                <a:cs typeface="+mn-lt"/>
              </a:rPr>
              <a:t>Bessere Antworten durch präzisen und relevanten Kontext.</a:t>
            </a:r>
            <a:br>
              <a:rPr lang="de-DE" sz="2000" noProof="0">
                <a:ea typeface="+mn-lt"/>
                <a:cs typeface="+mn-lt"/>
              </a:rPr>
            </a:br>
            <a:r>
              <a:rPr lang="de-DE" sz="2000" noProof="0">
                <a:ea typeface="+mn-lt"/>
                <a:cs typeface="+mn-lt"/>
              </a:rPr>
              <a:t>Keine Überladung mit irrelevanten Informationen.</a:t>
            </a:r>
            <a:endParaRPr lang="de-DE" sz="2000" noProof="0"/>
          </a:p>
          <a:p>
            <a:endParaRPr lang="de-DE" sz="2000" noProof="0"/>
          </a:p>
        </p:txBody>
      </p:sp>
    </p:spTree>
    <p:extLst>
      <p:ext uri="{BB962C8B-B14F-4D97-AF65-F5344CB8AC3E}">
        <p14:creationId xmlns:p14="http://schemas.microsoft.com/office/powerpoint/2010/main" val="3825913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4A2626-62EE-ADDB-5EC4-03FE5F4ED6D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C4A9AC-6AC3-EDEF-863A-CE18ED96D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0" name="Rectangle 9">
            <a:extLst>
              <a:ext uri="{FF2B5EF4-FFF2-40B4-BE49-F238E27FC236}">
                <a16:creationId xmlns:a16="http://schemas.microsoft.com/office/drawing/2014/main" id="{7061F7B4-3008-53EC-0F19-EA28E52A9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tangle 11">
            <a:extLst>
              <a:ext uri="{FF2B5EF4-FFF2-40B4-BE49-F238E27FC236}">
                <a16:creationId xmlns:a16="http://schemas.microsoft.com/office/drawing/2014/main" id="{A584AC28-4E3D-ECDA-13E7-CD8B2B33B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a:extLst>
              <a:ext uri="{FF2B5EF4-FFF2-40B4-BE49-F238E27FC236}">
                <a16:creationId xmlns:a16="http://schemas.microsoft.com/office/drawing/2014/main" id="{76C77469-FF6A-1FEB-9117-73494C088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tangle 15">
            <a:extLst>
              <a:ext uri="{FF2B5EF4-FFF2-40B4-BE49-F238E27FC236}">
                <a16:creationId xmlns:a16="http://schemas.microsoft.com/office/drawing/2014/main" id="{3A271B0A-BC8A-C5F4-F5C8-5D5D9B8B1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 name="Titel 1">
            <a:extLst>
              <a:ext uri="{FF2B5EF4-FFF2-40B4-BE49-F238E27FC236}">
                <a16:creationId xmlns:a16="http://schemas.microsoft.com/office/drawing/2014/main" id="{BC8E49A2-2AE7-B179-1178-4EFD54D99F7D}"/>
              </a:ext>
            </a:extLst>
          </p:cNvPr>
          <p:cNvSpPr>
            <a:spLocks noGrp="1"/>
          </p:cNvSpPr>
          <p:nvPr>
            <p:ph type="title"/>
          </p:nvPr>
        </p:nvSpPr>
        <p:spPr>
          <a:xfrm>
            <a:off x="1371599" y="294538"/>
            <a:ext cx="9895951" cy="1033669"/>
          </a:xfrm>
        </p:spPr>
        <p:txBody>
          <a:bodyPr>
            <a:normAutofit/>
          </a:bodyPr>
          <a:lstStyle/>
          <a:p>
            <a:r>
              <a:rPr lang="de-DE" sz="4000" noProof="0">
                <a:solidFill>
                  <a:srgbClr val="FFFFFF"/>
                </a:solidFill>
              </a:rPr>
              <a:t>Strategien: </a:t>
            </a:r>
            <a:r>
              <a:rPr lang="de-DE" sz="4000" noProof="0">
                <a:solidFill>
                  <a:srgbClr val="FFFFFF"/>
                </a:solidFill>
                <a:ea typeface="+mj-lt"/>
                <a:cs typeface="+mj-lt"/>
              </a:rPr>
              <a:t>Fixed-Size Chunking</a:t>
            </a:r>
            <a:endParaRPr lang="de-DE" sz="4000" noProof="0">
              <a:solidFill>
                <a:srgbClr val="FFFFFF"/>
              </a:solidFill>
            </a:endParaRPr>
          </a:p>
        </p:txBody>
      </p:sp>
      <p:sp>
        <p:nvSpPr>
          <p:cNvPr id="3" name="Inhaltsplatzhalter 2">
            <a:extLst>
              <a:ext uri="{FF2B5EF4-FFF2-40B4-BE49-F238E27FC236}">
                <a16:creationId xmlns:a16="http://schemas.microsoft.com/office/drawing/2014/main" id="{6D751C37-9336-6E86-1747-8D11C83454AC}"/>
              </a:ext>
            </a:extLst>
          </p:cNvPr>
          <p:cNvSpPr>
            <a:spLocks noGrp="1"/>
          </p:cNvSpPr>
          <p:nvPr>
            <p:ph idx="1"/>
          </p:nvPr>
        </p:nvSpPr>
        <p:spPr>
          <a:xfrm>
            <a:off x="1371599" y="2318197"/>
            <a:ext cx="9724031" cy="4239282"/>
          </a:xfrm>
        </p:spPr>
        <p:txBody>
          <a:bodyPr vert="horz" lIns="91440" tIns="45720" rIns="91440" bIns="45720" rtlCol="0" anchor="ctr">
            <a:normAutofit/>
          </a:bodyPr>
          <a:lstStyle/>
          <a:p>
            <a:r>
              <a:rPr lang="de-DE" sz="2000" b="1" noProof="0">
                <a:ea typeface="+mn-lt"/>
                <a:cs typeface="+mn-lt"/>
              </a:rPr>
              <a:t>Konzept:</a:t>
            </a:r>
            <a:r>
              <a:rPr lang="de-DE" sz="2000" noProof="0">
                <a:ea typeface="+mn-lt"/>
                <a:cs typeface="+mn-lt"/>
              </a:rPr>
              <a:t> </a:t>
            </a:r>
            <a:br>
              <a:rPr lang="de-DE" sz="2000" noProof="0">
                <a:ea typeface="+mn-lt"/>
                <a:cs typeface="+mn-lt"/>
              </a:rPr>
            </a:br>
            <a:r>
              <a:rPr lang="de-DE" sz="2000" noProof="0">
                <a:ea typeface="+mn-lt"/>
                <a:cs typeface="+mn-lt"/>
              </a:rPr>
              <a:t>Text wird in festen Abschnitten zerteilt.</a:t>
            </a:r>
            <a:r>
              <a:rPr lang="de-DE" sz="2000" noProof="0"/>
              <a:t> Beispielsweise Alle 50 Wörter oder 200 Zeichen.</a:t>
            </a:r>
          </a:p>
          <a:p>
            <a:endParaRPr lang="de-DE" sz="2000" noProof="0">
              <a:ea typeface="+mn-lt"/>
              <a:cs typeface="+mn-lt"/>
            </a:endParaRPr>
          </a:p>
          <a:p>
            <a:r>
              <a:rPr lang="de-DE" sz="2000" b="1" noProof="0">
                <a:ea typeface="+mn-lt"/>
                <a:cs typeface="+mn-lt"/>
              </a:rPr>
              <a:t>Vorteil:</a:t>
            </a:r>
            <a:r>
              <a:rPr lang="de-DE" sz="2000" noProof="0">
                <a:ea typeface="+mn-lt"/>
                <a:cs typeface="+mn-lt"/>
              </a:rPr>
              <a:t> </a:t>
            </a:r>
            <a:br>
              <a:rPr lang="de-DE" sz="2000" noProof="0">
                <a:ea typeface="+mn-lt"/>
                <a:cs typeface="+mn-lt"/>
              </a:rPr>
            </a:br>
            <a:r>
              <a:rPr lang="de-DE" sz="2000" noProof="0">
                <a:ea typeface="+mn-lt"/>
                <a:cs typeface="+mn-lt"/>
              </a:rPr>
              <a:t>Einfach zu verstehen und zu implementieren​.</a:t>
            </a:r>
            <a:endParaRPr lang="de-DE" sz="2000" noProof="0"/>
          </a:p>
          <a:p>
            <a:endParaRPr lang="de-DE" sz="2000" noProof="0">
              <a:ea typeface="+mn-lt"/>
              <a:cs typeface="+mn-lt"/>
            </a:endParaRPr>
          </a:p>
          <a:p>
            <a:r>
              <a:rPr lang="de-DE" sz="2000" b="1" noProof="0">
                <a:ea typeface="+mn-lt"/>
                <a:cs typeface="+mn-lt"/>
              </a:rPr>
              <a:t>Nachteil:</a:t>
            </a:r>
            <a:r>
              <a:rPr lang="de-DE" sz="2000" noProof="0">
                <a:ea typeface="+mn-lt"/>
                <a:cs typeface="+mn-lt"/>
              </a:rPr>
              <a:t> </a:t>
            </a:r>
            <a:br>
              <a:rPr lang="de-DE" sz="2000" noProof="0">
                <a:ea typeface="+mn-lt"/>
                <a:cs typeface="+mn-lt"/>
              </a:rPr>
            </a:br>
            <a:r>
              <a:rPr lang="de-DE" sz="2000" noProof="0">
                <a:ea typeface="+mn-lt"/>
                <a:cs typeface="+mn-lt"/>
              </a:rPr>
              <a:t>Mögliches "Auseinanderreißen" von Kontext durch feste Cuts.</a:t>
            </a:r>
            <a:endParaRPr lang="de-DE" sz="2000" noProof="0"/>
          </a:p>
          <a:p>
            <a:endParaRPr lang="de-DE" sz="2000" noProof="0">
              <a:ea typeface="+mn-lt"/>
              <a:cs typeface="+mn-lt"/>
            </a:endParaRPr>
          </a:p>
          <a:p>
            <a:endParaRPr lang="de-DE" sz="2000" noProof="0"/>
          </a:p>
        </p:txBody>
      </p:sp>
    </p:spTree>
    <p:extLst>
      <p:ext uri="{BB962C8B-B14F-4D97-AF65-F5344CB8AC3E}">
        <p14:creationId xmlns:p14="http://schemas.microsoft.com/office/powerpoint/2010/main" val="2207902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7CB1F2-8387-9472-1CBA-3B49F13526D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0070EC-D535-1283-876F-67F004308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0" name="Rectangle 9">
            <a:extLst>
              <a:ext uri="{FF2B5EF4-FFF2-40B4-BE49-F238E27FC236}">
                <a16:creationId xmlns:a16="http://schemas.microsoft.com/office/drawing/2014/main" id="{38A07B9A-3AD5-3DCC-CDA2-378AC377C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tangle 11">
            <a:extLst>
              <a:ext uri="{FF2B5EF4-FFF2-40B4-BE49-F238E27FC236}">
                <a16:creationId xmlns:a16="http://schemas.microsoft.com/office/drawing/2014/main" id="{EF92EB54-D5AF-8CF8-B564-040DD88EB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a:extLst>
              <a:ext uri="{FF2B5EF4-FFF2-40B4-BE49-F238E27FC236}">
                <a16:creationId xmlns:a16="http://schemas.microsoft.com/office/drawing/2014/main" id="{144F8B05-5C48-B5D5-B975-14E4A55E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tangle 15">
            <a:extLst>
              <a:ext uri="{FF2B5EF4-FFF2-40B4-BE49-F238E27FC236}">
                <a16:creationId xmlns:a16="http://schemas.microsoft.com/office/drawing/2014/main" id="{5825D5F9-AB3A-8551-E340-B03AFE5D5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 name="Titel 1">
            <a:extLst>
              <a:ext uri="{FF2B5EF4-FFF2-40B4-BE49-F238E27FC236}">
                <a16:creationId xmlns:a16="http://schemas.microsoft.com/office/drawing/2014/main" id="{6BF4C458-5A93-00B8-773B-6506AE78D765}"/>
              </a:ext>
            </a:extLst>
          </p:cNvPr>
          <p:cNvSpPr>
            <a:spLocks noGrp="1"/>
          </p:cNvSpPr>
          <p:nvPr>
            <p:ph type="title"/>
          </p:nvPr>
        </p:nvSpPr>
        <p:spPr>
          <a:xfrm>
            <a:off x="1371599" y="294538"/>
            <a:ext cx="9895951" cy="1033669"/>
          </a:xfrm>
        </p:spPr>
        <p:txBody>
          <a:bodyPr>
            <a:normAutofit/>
          </a:bodyPr>
          <a:lstStyle/>
          <a:p>
            <a:r>
              <a:rPr lang="de-DE" sz="4000" noProof="0">
                <a:solidFill>
                  <a:srgbClr val="FFFFFF"/>
                </a:solidFill>
              </a:rPr>
              <a:t>Strategien: </a:t>
            </a:r>
            <a:r>
              <a:rPr lang="de-DE" sz="4000" noProof="0" err="1">
                <a:solidFill>
                  <a:srgbClr val="FFFFFF"/>
                </a:solidFill>
                <a:ea typeface="+mj-lt"/>
                <a:cs typeface="+mj-lt"/>
              </a:rPr>
              <a:t>Semantic</a:t>
            </a:r>
            <a:r>
              <a:rPr lang="de-DE" sz="4000" noProof="0">
                <a:solidFill>
                  <a:srgbClr val="FFFFFF"/>
                </a:solidFill>
                <a:ea typeface="+mj-lt"/>
                <a:cs typeface="+mj-lt"/>
              </a:rPr>
              <a:t> Chunking</a:t>
            </a:r>
            <a:endParaRPr lang="de-DE" sz="4000" noProof="0">
              <a:solidFill>
                <a:srgbClr val="FFFFFF"/>
              </a:solidFill>
            </a:endParaRPr>
          </a:p>
        </p:txBody>
      </p:sp>
      <p:sp>
        <p:nvSpPr>
          <p:cNvPr id="3" name="Inhaltsplatzhalter 2">
            <a:extLst>
              <a:ext uri="{FF2B5EF4-FFF2-40B4-BE49-F238E27FC236}">
                <a16:creationId xmlns:a16="http://schemas.microsoft.com/office/drawing/2014/main" id="{61E3320A-7628-C16D-06A8-D9A2FCEFFD8F}"/>
              </a:ext>
            </a:extLst>
          </p:cNvPr>
          <p:cNvSpPr>
            <a:spLocks noGrp="1"/>
          </p:cNvSpPr>
          <p:nvPr>
            <p:ph idx="1"/>
          </p:nvPr>
        </p:nvSpPr>
        <p:spPr>
          <a:xfrm>
            <a:off x="1371599" y="2318197"/>
            <a:ext cx="9724031" cy="4239282"/>
          </a:xfrm>
        </p:spPr>
        <p:txBody>
          <a:bodyPr vert="horz" lIns="91440" tIns="45720" rIns="91440" bIns="45720" rtlCol="0" anchor="ctr">
            <a:normAutofit/>
          </a:bodyPr>
          <a:lstStyle/>
          <a:p>
            <a:r>
              <a:rPr lang="de-DE" sz="2000" b="1" noProof="0">
                <a:ea typeface="+mn-lt"/>
                <a:cs typeface="+mn-lt"/>
              </a:rPr>
              <a:t>Konzept:</a:t>
            </a:r>
            <a:r>
              <a:rPr lang="de-DE" sz="2000" noProof="0">
                <a:ea typeface="+mn-lt"/>
                <a:cs typeface="+mn-lt"/>
              </a:rPr>
              <a:t> </a:t>
            </a:r>
            <a:br>
              <a:rPr lang="de-DE" sz="2000" noProof="0">
                <a:ea typeface="+mn-lt"/>
                <a:cs typeface="+mn-lt"/>
              </a:rPr>
            </a:br>
            <a:r>
              <a:rPr lang="de-DE" sz="2000" noProof="0">
                <a:ea typeface="+mn-lt"/>
                <a:cs typeface="+mn-lt"/>
              </a:rPr>
              <a:t>Chunks</a:t>
            </a:r>
            <a:r>
              <a:rPr lang="de-DE" sz="2000" noProof="0"/>
              <a:t> basieren auf logischen Einheiten wie Absätze oder ​Sektionen.</a:t>
            </a:r>
          </a:p>
          <a:p>
            <a:endParaRPr lang="de-DE" sz="2000" noProof="0">
              <a:ea typeface="+mn-lt"/>
              <a:cs typeface="+mn-lt"/>
            </a:endParaRPr>
          </a:p>
          <a:p>
            <a:r>
              <a:rPr lang="de-DE" sz="2000" b="1" noProof="0">
                <a:ea typeface="+mn-lt"/>
                <a:cs typeface="+mn-lt"/>
              </a:rPr>
              <a:t>Vorteil:</a:t>
            </a:r>
            <a:r>
              <a:rPr lang="de-DE" sz="2000" noProof="0">
                <a:ea typeface="+mn-lt"/>
                <a:cs typeface="+mn-lt"/>
              </a:rPr>
              <a:t> </a:t>
            </a:r>
            <a:br>
              <a:rPr lang="de-DE" sz="2000" noProof="0">
                <a:ea typeface="+mn-lt"/>
                <a:cs typeface="+mn-lt"/>
              </a:rPr>
            </a:br>
            <a:r>
              <a:rPr lang="de-DE" sz="2000" noProof="0">
                <a:ea typeface="+mn-lt"/>
                <a:cs typeface="+mn-lt"/>
              </a:rPr>
              <a:t>Chunks behalten zusammenhängenden Kontext und individuelle Lesbarkeit.</a:t>
            </a:r>
            <a:br>
              <a:rPr lang="de-DE" sz="2000" noProof="0">
                <a:ea typeface="+mn-lt"/>
                <a:cs typeface="+mn-lt"/>
              </a:rPr>
            </a:br>
            <a:r>
              <a:rPr lang="de-DE" sz="2000" noProof="0">
                <a:ea typeface="+mn-lt"/>
                <a:cs typeface="+mn-lt"/>
              </a:rPr>
              <a:t>Beste Ergebnisse für LLM Nutzung.</a:t>
            </a:r>
          </a:p>
          <a:p>
            <a:endParaRPr lang="de-DE" sz="2000" noProof="0">
              <a:ea typeface="+mn-lt"/>
              <a:cs typeface="+mn-lt"/>
            </a:endParaRPr>
          </a:p>
          <a:p>
            <a:r>
              <a:rPr lang="de-DE" sz="2000" b="1" noProof="0">
                <a:ea typeface="+mn-lt"/>
                <a:cs typeface="+mn-lt"/>
              </a:rPr>
              <a:t>Nachteil:</a:t>
            </a:r>
            <a:r>
              <a:rPr lang="de-DE" sz="2000" noProof="0">
                <a:ea typeface="+mn-lt"/>
                <a:cs typeface="+mn-lt"/>
              </a:rPr>
              <a:t> </a:t>
            </a:r>
            <a:br>
              <a:rPr lang="de-DE" sz="2000" noProof="0">
                <a:ea typeface="+mn-lt"/>
                <a:cs typeface="+mn-lt"/>
              </a:rPr>
            </a:br>
            <a:r>
              <a:rPr lang="de-DE" sz="2000" noProof="0">
                <a:ea typeface="+mn-lt"/>
                <a:cs typeface="+mn-lt"/>
              </a:rPr>
              <a:t>Sehr Komplex zu implementieren. </a:t>
            </a:r>
            <a:br>
              <a:rPr lang="de-DE" sz="2000" noProof="0">
                <a:ea typeface="+mn-lt"/>
                <a:cs typeface="+mn-lt"/>
              </a:rPr>
            </a:br>
            <a:r>
              <a:rPr lang="de-DE" sz="2000" noProof="0"/>
              <a:t>Möglicherweise Wissen über Dokumentenstruktur im voraus nötig.</a:t>
            </a:r>
          </a:p>
          <a:p>
            <a:endParaRPr lang="de-DE" sz="2000" noProof="0">
              <a:ea typeface="+mn-lt"/>
              <a:cs typeface="+mn-lt"/>
            </a:endParaRPr>
          </a:p>
          <a:p>
            <a:endParaRPr lang="de-DE" sz="2000" noProof="0"/>
          </a:p>
        </p:txBody>
      </p:sp>
    </p:spTree>
    <p:extLst>
      <p:ext uri="{BB962C8B-B14F-4D97-AF65-F5344CB8AC3E}">
        <p14:creationId xmlns:p14="http://schemas.microsoft.com/office/powerpoint/2010/main" val="1384793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0BE11C-3166-9A3E-6268-CDAD324BE73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629D34-7B8E-2B29-1CA1-DF421E5035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0" name="Rectangle 9">
            <a:extLst>
              <a:ext uri="{FF2B5EF4-FFF2-40B4-BE49-F238E27FC236}">
                <a16:creationId xmlns:a16="http://schemas.microsoft.com/office/drawing/2014/main" id="{C5D8BEE4-7A2C-18CE-07B3-C7D6831E0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tangle 11">
            <a:extLst>
              <a:ext uri="{FF2B5EF4-FFF2-40B4-BE49-F238E27FC236}">
                <a16:creationId xmlns:a16="http://schemas.microsoft.com/office/drawing/2014/main" id="{47CD9CF6-EDA1-5382-79B5-F8AA399B4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a:extLst>
              <a:ext uri="{FF2B5EF4-FFF2-40B4-BE49-F238E27FC236}">
                <a16:creationId xmlns:a16="http://schemas.microsoft.com/office/drawing/2014/main" id="{65329383-4D63-EB35-0937-8B3C24D9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tangle 15">
            <a:extLst>
              <a:ext uri="{FF2B5EF4-FFF2-40B4-BE49-F238E27FC236}">
                <a16:creationId xmlns:a16="http://schemas.microsoft.com/office/drawing/2014/main" id="{DE0EC380-62A4-C52D-6884-1D95ED48D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 name="Titel 1">
            <a:extLst>
              <a:ext uri="{FF2B5EF4-FFF2-40B4-BE49-F238E27FC236}">
                <a16:creationId xmlns:a16="http://schemas.microsoft.com/office/drawing/2014/main" id="{4D79A134-D1EE-E01B-874B-5D4C571B62FE}"/>
              </a:ext>
            </a:extLst>
          </p:cNvPr>
          <p:cNvSpPr>
            <a:spLocks noGrp="1"/>
          </p:cNvSpPr>
          <p:nvPr>
            <p:ph type="title"/>
          </p:nvPr>
        </p:nvSpPr>
        <p:spPr>
          <a:xfrm>
            <a:off x="1371599" y="294538"/>
            <a:ext cx="9895951" cy="1033669"/>
          </a:xfrm>
        </p:spPr>
        <p:txBody>
          <a:bodyPr>
            <a:normAutofit/>
          </a:bodyPr>
          <a:lstStyle/>
          <a:p>
            <a:r>
              <a:rPr lang="de-DE" sz="4000" noProof="0">
                <a:solidFill>
                  <a:srgbClr val="FFFFFF"/>
                </a:solidFill>
              </a:rPr>
              <a:t>Strategien: </a:t>
            </a:r>
            <a:r>
              <a:rPr lang="de-DE" sz="4000" noProof="0" err="1">
                <a:solidFill>
                  <a:srgbClr val="FFFFFF"/>
                </a:solidFill>
                <a:ea typeface="+mj-lt"/>
                <a:cs typeface="+mj-lt"/>
              </a:rPr>
              <a:t>Overlap</a:t>
            </a:r>
            <a:r>
              <a:rPr lang="de-DE" sz="4000" noProof="0">
                <a:solidFill>
                  <a:srgbClr val="FFFFFF"/>
                </a:solidFill>
                <a:ea typeface="+mj-lt"/>
                <a:cs typeface="+mj-lt"/>
              </a:rPr>
              <a:t> Chunking</a:t>
            </a:r>
            <a:endParaRPr lang="de-DE" sz="4000" noProof="0">
              <a:solidFill>
                <a:srgbClr val="FFFFFF"/>
              </a:solidFill>
            </a:endParaRPr>
          </a:p>
        </p:txBody>
      </p:sp>
      <p:sp>
        <p:nvSpPr>
          <p:cNvPr id="3" name="Inhaltsplatzhalter 2">
            <a:extLst>
              <a:ext uri="{FF2B5EF4-FFF2-40B4-BE49-F238E27FC236}">
                <a16:creationId xmlns:a16="http://schemas.microsoft.com/office/drawing/2014/main" id="{60D32161-23B1-D57B-A0FF-1BD11B9146D0}"/>
              </a:ext>
            </a:extLst>
          </p:cNvPr>
          <p:cNvSpPr>
            <a:spLocks noGrp="1"/>
          </p:cNvSpPr>
          <p:nvPr>
            <p:ph idx="1"/>
          </p:nvPr>
        </p:nvSpPr>
        <p:spPr>
          <a:xfrm>
            <a:off x="1371599" y="2318197"/>
            <a:ext cx="9724031" cy="4239282"/>
          </a:xfrm>
        </p:spPr>
        <p:txBody>
          <a:bodyPr vert="horz" lIns="91440" tIns="45720" rIns="91440" bIns="45720" rtlCol="0" anchor="ctr">
            <a:normAutofit/>
          </a:bodyPr>
          <a:lstStyle/>
          <a:p>
            <a:r>
              <a:rPr lang="de-DE" sz="2000" b="1" noProof="0">
                <a:ea typeface="+mn-lt"/>
                <a:cs typeface="+mn-lt"/>
              </a:rPr>
              <a:t>Konzept:</a:t>
            </a:r>
            <a:r>
              <a:rPr lang="de-DE" sz="2000" noProof="0">
                <a:ea typeface="+mn-lt"/>
                <a:cs typeface="+mn-lt"/>
              </a:rPr>
              <a:t> </a:t>
            </a:r>
            <a:br>
              <a:rPr lang="de-DE" sz="2000" noProof="0">
                <a:ea typeface="+mn-lt"/>
                <a:cs typeface="+mn-lt"/>
              </a:rPr>
            </a:br>
            <a:r>
              <a:rPr lang="de-DE" sz="2000" noProof="0">
                <a:ea typeface="+mn-lt"/>
                <a:cs typeface="+mn-lt"/>
              </a:rPr>
              <a:t>Wie </a:t>
            </a:r>
            <a:r>
              <a:rPr lang="de-DE" sz="2000" noProof="0"/>
              <a:t>Fixed-Size, aber Teil des vorherigen Chunks überlappt mit dem nächsten.​</a:t>
            </a:r>
          </a:p>
          <a:p>
            <a:endParaRPr lang="de-DE" sz="2000" noProof="0">
              <a:ea typeface="+mn-lt"/>
              <a:cs typeface="+mn-lt"/>
            </a:endParaRPr>
          </a:p>
          <a:p>
            <a:r>
              <a:rPr lang="de-DE" sz="2000" b="1" noProof="0">
                <a:ea typeface="+mn-lt"/>
                <a:cs typeface="+mn-lt"/>
              </a:rPr>
              <a:t>Vorteil:</a:t>
            </a:r>
            <a:r>
              <a:rPr lang="de-DE" sz="2000" noProof="0">
                <a:ea typeface="+mn-lt"/>
                <a:cs typeface="+mn-lt"/>
              </a:rPr>
              <a:t> </a:t>
            </a:r>
            <a:br>
              <a:rPr lang="de-DE" sz="2000" noProof="0">
                <a:ea typeface="+mn-lt"/>
                <a:cs typeface="+mn-lt"/>
              </a:rPr>
            </a:br>
            <a:r>
              <a:rPr lang="de-DE" sz="2000" noProof="0">
                <a:ea typeface="+mn-lt"/>
                <a:cs typeface="+mn-lt"/>
              </a:rPr>
              <a:t>Einfach zu verstehen und zu implementieren​.</a:t>
            </a:r>
            <a:br>
              <a:rPr lang="de-DE" sz="2000" noProof="0">
                <a:ea typeface="+mn-lt"/>
                <a:cs typeface="+mn-lt"/>
              </a:rPr>
            </a:br>
            <a:r>
              <a:rPr lang="de-DE" sz="2000" noProof="0"/>
              <a:t>Weniger Kontext geht verloren durch schlecht gesetzte Cuts.</a:t>
            </a:r>
            <a:br>
              <a:rPr lang="de-DE" sz="2000" noProof="0"/>
            </a:br>
            <a:r>
              <a:rPr lang="de-DE" sz="2000" noProof="0"/>
              <a:t>Bester "Mittelweg".</a:t>
            </a:r>
          </a:p>
          <a:p>
            <a:endParaRPr lang="de-DE" sz="2000" noProof="0">
              <a:ea typeface="+mn-lt"/>
              <a:cs typeface="+mn-lt"/>
            </a:endParaRPr>
          </a:p>
          <a:p>
            <a:r>
              <a:rPr lang="de-DE" sz="2000" b="1" noProof="0">
                <a:ea typeface="+mn-lt"/>
                <a:cs typeface="+mn-lt"/>
              </a:rPr>
              <a:t>Nachteil:</a:t>
            </a:r>
            <a:r>
              <a:rPr lang="de-DE" sz="2000" noProof="0">
                <a:ea typeface="+mn-lt"/>
                <a:cs typeface="+mn-lt"/>
              </a:rPr>
              <a:t> </a:t>
            </a:r>
            <a:br>
              <a:rPr lang="de-DE" sz="2000" noProof="0">
                <a:ea typeface="+mn-lt"/>
                <a:cs typeface="+mn-lt"/>
              </a:rPr>
            </a:br>
            <a:r>
              <a:rPr lang="de-DE" sz="2000" noProof="0">
                <a:ea typeface="+mn-lt"/>
                <a:cs typeface="+mn-lt"/>
              </a:rPr>
              <a:t>Mehr Chunks nötig.</a:t>
            </a:r>
            <a:br>
              <a:rPr lang="de-DE" sz="2000" noProof="0">
                <a:ea typeface="+mn-lt"/>
                <a:cs typeface="+mn-lt"/>
              </a:rPr>
            </a:br>
            <a:r>
              <a:rPr lang="de-DE" sz="2000" noProof="0">
                <a:ea typeface="+mn-lt"/>
                <a:cs typeface="+mn-lt"/>
              </a:rPr>
              <a:t>Speicherung von redundanten Informationen.</a:t>
            </a:r>
          </a:p>
          <a:p>
            <a:endParaRPr lang="de-DE" sz="2000" noProof="0"/>
          </a:p>
          <a:p>
            <a:endParaRPr lang="de-DE" sz="2000" noProof="0"/>
          </a:p>
        </p:txBody>
      </p:sp>
    </p:spTree>
    <p:extLst>
      <p:ext uri="{BB962C8B-B14F-4D97-AF65-F5344CB8AC3E}">
        <p14:creationId xmlns:p14="http://schemas.microsoft.com/office/powerpoint/2010/main" val="97631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E5095F-3B33-A93D-B4CF-7081A2645A0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16EAF7F-A143-F209-D890-AA99FE762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0" name="Rectangle 9">
            <a:extLst>
              <a:ext uri="{FF2B5EF4-FFF2-40B4-BE49-F238E27FC236}">
                <a16:creationId xmlns:a16="http://schemas.microsoft.com/office/drawing/2014/main" id="{88D65809-BDE5-6B77-B748-83AC7A241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tangle 11">
            <a:extLst>
              <a:ext uri="{FF2B5EF4-FFF2-40B4-BE49-F238E27FC236}">
                <a16:creationId xmlns:a16="http://schemas.microsoft.com/office/drawing/2014/main" id="{30E706ED-4DA2-1870-895F-353495235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a:extLst>
              <a:ext uri="{FF2B5EF4-FFF2-40B4-BE49-F238E27FC236}">
                <a16:creationId xmlns:a16="http://schemas.microsoft.com/office/drawing/2014/main" id="{254A68E7-615E-F862-8802-F732E4259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tangle 15">
            <a:extLst>
              <a:ext uri="{FF2B5EF4-FFF2-40B4-BE49-F238E27FC236}">
                <a16:creationId xmlns:a16="http://schemas.microsoft.com/office/drawing/2014/main" id="{DA1740E3-1C5F-9501-E4C2-FF974DFDF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 name="Titel 1">
            <a:extLst>
              <a:ext uri="{FF2B5EF4-FFF2-40B4-BE49-F238E27FC236}">
                <a16:creationId xmlns:a16="http://schemas.microsoft.com/office/drawing/2014/main" id="{EB22157E-94EA-D55E-9BAA-65E371238BA4}"/>
              </a:ext>
            </a:extLst>
          </p:cNvPr>
          <p:cNvSpPr>
            <a:spLocks noGrp="1"/>
          </p:cNvSpPr>
          <p:nvPr>
            <p:ph type="title"/>
          </p:nvPr>
        </p:nvSpPr>
        <p:spPr>
          <a:xfrm>
            <a:off x="1371599" y="294538"/>
            <a:ext cx="9895951" cy="1033669"/>
          </a:xfrm>
        </p:spPr>
        <p:txBody>
          <a:bodyPr>
            <a:normAutofit/>
          </a:bodyPr>
          <a:lstStyle/>
          <a:p>
            <a:r>
              <a:rPr lang="de-DE" sz="4000" noProof="0" err="1">
                <a:solidFill>
                  <a:srgbClr val="FFFFFF"/>
                </a:solidFill>
                <a:ea typeface="+mj-lt"/>
                <a:cs typeface="+mj-lt"/>
              </a:rPr>
              <a:t>Overlap</a:t>
            </a:r>
            <a:r>
              <a:rPr lang="de-DE" sz="4000" noProof="0">
                <a:solidFill>
                  <a:srgbClr val="FFFFFF"/>
                </a:solidFill>
                <a:ea typeface="+mj-lt"/>
                <a:cs typeface="+mj-lt"/>
              </a:rPr>
              <a:t> Chunking</a:t>
            </a:r>
            <a:r>
              <a:rPr lang="de-DE" sz="4000">
                <a:solidFill>
                  <a:srgbClr val="FFFFFF"/>
                </a:solidFill>
                <a:ea typeface="+mj-lt"/>
                <a:cs typeface="+mj-lt"/>
              </a:rPr>
              <a:t> mit Python</a:t>
            </a:r>
            <a:endParaRPr lang="de-DE" sz="4000" noProof="0">
              <a:solidFill>
                <a:srgbClr val="FFFFFF"/>
              </a:solidFill>
            </a:endParaRPr>
          </a:p>
        </p:txBody>
      </p:sp>
      <p:pic>
        <p:nvPicPr>
          <p:cNvPr id="7" name="Grafik 6" descr="Ein Bild, das Text, Screenshot, Schrift enthält.&#10;&#10;KI-generierte Inhalte können fehlerhaft sein.">
            <a:extLst>
              <a:ext uri="{FF2B5EF4-FFF2-40B4-BE49-F238E27FC236}">
                <a16:creationId xmlns:a16="http://schemas.microsoft.com/office/drawing/2014/main" id="{98F23290-B408-D713-1AB7-97E8BFEEE327}"/>
              </a:ext>
            </a:extLst>
          </p:cNvPr>
          <p:cNvPicPr>
            <a:picLocks noChangeAspect="1"/>
          </p:cNvPicPr>
          <p:nvPr/>
        </p:nvPicPr>
        <p:blipFill>
          <a:blip r:embed="rId2"/>
          <a:stretch>
            <a:fillRect/>
          </a:stretch>
        </p:blipFill>
        <p:spPr>
          <a:xfrm>
            <a:off x="1021390" y="1591049"/>
            <a:ext cx="10150416" cy="5243033"/>
          </a:xfrm>
          <a:prstGeom prst="rect">
            <a:avLst/>
          </a:prstGeom>
        </p:spPr>
      </p:pic>
    </p:spTree>
    <p:extLst>
      <p:ext uri="{BB962C8B-B14F-4D97-AF65-F5344CB8AC3E}">
        <p14:creationId xmlns:p14="http://schemas.microsoft.com/office/powerpoint/2010/main" val="3443194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2F1C9B-AFAA-C3BE-08CC-3BA6C3DDE5AD}"/>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07A2EACB-59E6-B292-36DA-CB19643B3DA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noProof="0">
                <a:solidFill>
                  <a:srgbClr val="FFFFFF"/>
                </a:solidFill>
                <a:latin typeface="+mj-lt"/>
                <a:ea typeface="+mj-ea"/>
                <a:cs typeface="+mj-cs"/>
              </a:rPr>
              <a:t>Overlap Chunking</a:t>
            </a:r>
            <a:r>
              <a:rPr lang="en-US" sz="4000" kern="1200">
                <a:solidFill>
                  <a:srgbClr val="FFFFFF"/>
                </a:solidFill>
                <a:latin typeface="+mj-lt"/>
                <a:ea typeface="+mj-ea"/>
                <a:cs typeface="+mj-cs"/>
              </a:rPr>
              <a:t> mit Python</a:t>
            </a:r>
            <a:endParaRPr lang="en-US" sz="4000" kern="1200" noProof="0">
              <a:solidFill>
                <a:srgbClr val="FFFFFF"/>
              </a:solidFill>
              <a:latin typeface="+mj-lt"/>
              <a:ea typeface="+mj-ea"/>
              <a:cs typeface="+mj-cs"/>
            </a:endParaRPr>
          </a:p>
        </p:txBody>
      </p:sp>
      <p:pic>
        <p:nvPicPr>
          <p:cNvPr id="3" name="Grafik 2" descr="Ein Bild, das Text, Screenshot, Schrift enthält.&#10;&#10;KI-generierte Inhalte können fehlerhaft sein.">
            <a:extLst>
              <a:ext uri="{FF2B5EF4-FFF2-40B4-BE49-F238E27FC236}">
                <a16:creationId xmlns:a16="http://schemas.microsoft.com/office/drawing/2014/main" id="{8F2E4281-8240-8405-407F-16FE846B428E}"/>
              </a:ext>
            </a:extLst>
          </p:cNvPr>
          <p:cNvPicPr>
            <a:picLocks noChangeAspect="1"/>
          </p:cNvPicPr>
          <p:nvPr/>
        </p:nvPicPr>
        <p:blipFill>
          <a:blip r:embed="rId2"/>
          <a:stretch>
            <a:fillRect/>
          </a:stretch>
        </p:blipFill>
        <p:spPr>
          <a:xfrm>
            <a:off x="4039886" y="280302"/>
            <a:ext cx="7671588" cy="6306980"/>
          </a:xfrm>
          <a:prstGeom prst="rect">
            <a:avLst/>
          </a:prstGeom>
        </p:spPr>
      </p:pic>
    </p:spTree>
    <p:extLst>
      <p:ext uri="{BB962C8B-B14F-4D97-AF65-F5344CB8AC3E}">
        <p14:creationId xmlns:p14="http://schemas.microsoft.com/office/powerpoint/2010/main" val="313407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8BDB94-12EF-C25F-9504-0C2A04EAE3AF}"/>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371B9ED-2C45-2056-2CDE-2B213B781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9867037-E3BF-E20A-DCEF-D25AE261A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3BBF65-B73D-D91F-F812-86D609350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D47A79-3AD7-CD75-7A30-4B17EE527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7B7DC1D1-C6AA-9C15-514A-6FC613682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5D6E6163-8712-77AE-2324-5744542D7CE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noProof="0">
                <a:solidFill>
                  <a:srgbClr val="FFFFFF"/>
                </a:solidFill>
                <a:latin typeface="+mj-lt"/>
                <a:ea typeface="+mj-ea"/>
                <a:cs typeface="+mj-cs"/>
              </a:rPr>
              <a:t>Overlap Chunking</a:t>
            </a:r>
            <a:r>
              <a:rPr lang="en-US" sz="4000" kern="1200">
                <a:solidFill>
                  <a:srgbClr val="FFFFFF"/>
                </a:solidFill>
                <a:latin typeface="+mj-lt"/>
                <a:ea typeface="+mj-ea"/>
                <a:cs typeface="+mj-cs"/>
              </a:rPr>
              <a:t> mit Python</a:t>
            </a:r>
            <a:endParaRPr lang="en-US" sz="4000" kern="1200" noProof="0">
              <a:solidFill>
                <a:srgbClr val="FFFFFF"/>
              </a:solidFill>
              <a:latin typeface="+mj-lt"/>
              <a:ea typeface="+mj-ea"/>
              <a:cs typeface="+mj-cs"/>
            </a:endParaRPr>
          </a:p>
        </p:txBody>
      </p:sp>
      <p:pic>
        <p:nvPicPr>
          <p:cNvPr id="4" name="Grafik 3" descr="Ein Bild, das Text, Screenshot, Schrift enthält.&#10;&#10;KI-generierte Inhalte können fehlerhaft sein.">
            <a:extLst>
              <a:ext uri="{FF2B5EF4-FFF2-40B4-BE49-F238E27FC236}">
                <a16:creationId xmlns:a16="http://schemas.microsoft.com/office/drawing/2014/main" id="{32F79991-5A2C-BDEE-0A1D-B194A36988B0}"/>
              </a:ext>
            </a:extLst>
          </p:cNvPr>
          <p:cNvPicPr>
            <a:picLocks noChangeAspect="1"/>
          </p:cNvPicPr>
          <p:nvPr/>
        </p:nvPicPr>
        <p:blipFill>
          <a:blip r:embed="rId2"/>
          <a:stretch>
            <a:fillRect/>
          </a:stretch>
        </p:blipFill>
        <p:spPr>
          <a:xfrm>
            <a:off x="4043770" y="0"/>
            <a:ext cx="6163673" cy="6858000"/>
          </a:xfrm>
          <a:prstGeom prst="rect">
            <a:avLst/>
          </a:prstGeom>
        </p:spPr>
      </p:pic>
    </p:spTree>
    <p:extLst>
      <p:ext uri="{BB962C8B-B14F-4D97-AF65-F5344CB8AC3E}">
        <p14:creationId xmlns:p14="http://schemas.microsoft.com/office/powerpoint/2010/main" val="363906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47A6E4-A0E5-6EF4-7E3F-89F6F4EFFF3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31176-CB04-AFCD-E24F-AD163C6CC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0" name="Rectangle 9">
            <a:extLst>
              <a:ext uri="{FF2B5EF4-FFF2-40B4-BE49-F238E27FC236}">
                <a16:creationId xmlns:a16="http://schemas.microsoft.com/office/drawing/2014/main" id="{3921132A-CA9B-5A84-8449-1202EFCF2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tangle 11">
            <a:extLst>
              <a:ext uri="{FF2B5EF4-FFF2-40B4-BE49-F238E27FC236}">
                <a16:creationId xmlns:a16="http://schemas.microsoft.com/office/drawing/2014/main" id="{18A98F45-4DB5-77E2-D549-0C871E98C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a:extLst>
              <a:ext uri="{FF2B5EF4-FFF2-40B4-BE49-F238E27FC236}">
                <a16:creationId xmlns:a16="http://schemas.microsoft.com/office/drawing/2014/main" id="{42AEC798-B3CE-9186-DF39-A8692A87A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tangle 15">
            <a:extLst>
              <a:ext uri="{FF2B5EF4-FFF2-40B4-BE49-F238E27FC236}">
                <a16:creationId xmlns:a16="http://schemas.microsoft.com/office/drawing/2014/main" id="{834553EE-D380-6DC7-E993-42E4EFAC6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 name="Titel 1">
            <a:extLst>
              <a:ext uri="{FF2B5EF4-FFF2-40B4-BE49-F238E27FC236}">
                <a16:creationId xmlns:a16="http://schemas.microsoft.com/office/drawing/2014/main" id="{F553F2B8-A53F-EDD2-8131-6D83F0FA2091}"/>
              </a:ext>
            </a:extLst>
          </p:cNvPr>
          <p:cNvSpPr>
            <a:spLocks noGrp="1"/>
          </p:cNvSpPr>
          <p:nvPr>
            <p:ph type="title"/>
          </p:nvPr>
        </p:nvSpPr>
        <p:spPr>
          <a:xfrm>
            <a:off x="1371599" y="294538"/>
            <a:ext cx="9895951" cy="1033669"/>
          </a:xfrm>
        </p:spPr>
        <p:txBody>
          <a:bodyPr>
            <a:normAutofit/>
          </a:bodyPr>
          <a:lstStyle/>
          <a:p>
            <a:r>
              <a:rPr lang="de-DE" sz="4000" noProof="0">
                <a:solidFill>
                  <a:srgbClr val="FFFFFF"/>
                </a:solidFill>
              </a:rPr>
              <a:t>Einfacher: Verba</a:t>
            </a:r>
          </a:p>
        </p:txBody>
      </p:sp>
      <p:sp>
        <p:nvSpPr>
          <p:cNvPr id="3" name="Inhaltsplatzhalter 2">
            <a:extLst>
              <a:ext uri="{FF2B5EF4-FFF2-40B4-BE49-F238E27FC236}">
                <a16:creationId xmlns:a16="http://schemas.microsoft.com/office/drawing/2014/main" id="{1068BCEE-B705-E32C-D60A-159160512DA7}"/>
              </a:ext>
            </a:extLst>
          </p:cNvPr>
          <p:cNvSpPr>
            <a:spLocks noGrp="1"/>
          </p:cNvSpPr>
          <p:nvPr>
            <p:ph idx="1"/>
          </p:nvPr>
        </p:nvSpPr>
        <p:spPr>
          <a:xfrm>
            <a:off x="1371599" y="2318197"/>
            <a:ext cx="9724031" cy="4239282"/>
          </a:xfrm>
        </p:spPr>
        <p:txBody>
          <a:bodyPr vert="horz" lIns="91440" tIns="45720" rIns="91440" bIns="45720" rtlCol="0" anchor="ctr">
            <a:normAutofit/>
          </a:bodyPr>
          <a:lstStyle/>
          <a:p>
            <a:endParaRPr lang="de-DE" sz="2000" noProof="0">
              <a:ea typeface="+mn-lt"/>
              <a:cs typeface="+mn-lt"/>
            </a:endParaRPr>
          </a:p>
          <a:p>
            <a:endParaRPr lang="de-DE" sz="2000" noProof="0"/>
          </a:p>
          <a:p>
            <a:endParaRPr lang="de-DE" sz="2000" noProof="0"/>
          </a:p>
        </p:txBody>
      </p:sp>
      <p:pic>
        <p:nvPicPr>
          <p:cNvPr id="4" name="Grafik 3" descr="Ein Bild, das Text, Screenshot, Display, Software enthält.&#10;&#10;KI-generierte Inhalte können fehlerhaft sein.">
            <a:extLst>
              <a:ext uri="{FF2B5EF4-FFF2-40B4-BE49-F238E27FC236}">
                <a16:creationId xmlns:a16="http://schemas.microsoft.com/office/drawing/2014/main" id="{171824FC-C6FE-E454-8189-C3CEFBFF5DDB}"/>
              </a:ext>
            </a:extLst>
          </p:cNvPr>
          <p:cNvPicPr>
            <a:picLocks noChangeAspect="1"/>
          </p:cNvPicPr>
          <p:nvPr/>
        </p:nvPicPr>
        <p:blipFill>
          <a:blip r:embed="rId2"/>
          <a:stretch>
            <a:fillRect/>
          </a:stretch>
        </p:blipFill>
        <p:spPr>
          <a:xfrm>
            <a:off x="3079567" y="1595886"/>
            <a:ext cx="6502526" cy="5262114"/>
          </a:xfrm>
          <a:prstGeom prst="rect">
            <a:avLst/>
          </a:prstGeom>
        </p:spPr>
      </p:pic>
    </p:spTree>
    <p:extLst>
      <p:ext uri="{BB962C8B-B14F-4D97-AF65-F5344CB8AC3E}">
        <p14:creationId xmlns:p14="http://schemas.microsoft.com/office/powerpoint/2010/main" val="2066390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C60B61-D5EC-FFEE-687C-37A379CA03E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C95CADF-0AC4-8BED-3842-BDBD19A7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0" name="Rectangle 9">
            <a:extLst>
              <a:ext uri="{FF2B5EF4-FFF2-40B4-BE49-F238E27FC236}">
                <a16:creationId xmlns:a16="http://schemas.microsoft.com/office/drawing/2014/main" id="{6B0A85E8-4501-AD2C-C221-CC68E60C1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tangle 11">
            <a:extLst>
              <a:ext uri="{FF2B5EF4-FFF2-40B4-BE49-F238E27FC236}">
                <a16:creationId xmlns:a16="http://schemas.microsoft.com/office/drawing/2014/main" id="{01CE5388-CDD2-9FEB-D677-A6A2C4115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a:extLst>
              <a:ext uri="{FF2B5EF4-FFF2-40B4-BE49-F238E27FC236}">
                <a16:creationId xmlns:a16="http://schemas.microsoft.com/office/drawing/2014/main" id="{96A973BC-7F31-1521-3D52-156D648A6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tangle 15">
            <a:extLst>
              <a:ext uri="{FF2B5EF4-FFF2-40B4-BE49-F238E27FC236}">
                <a16:creationId xmlns:a16="http://schemas.microsoft.com/office/drawing/2014/main" id="{FD68C368-72B1-A3EA-6401-82FDB4607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 name="Titel 1">
            <a:extLst>
              <a:ext uri="{FF2B5EF4-FFF2-40B4-BE49-F238E27FC236}">
                <a16:creationId xmlns:a16="http://schemas.microsoft.com/office/drawing/2014/main" id="{FF935383-A660-A7AC-DA59-67EC02EBDFD4}"/>
              </a:ext>
            </a:extLst>
          </p:cNvPr>
          <p:cNvSpPr>
            <a:spLocks noGrp="1"/>
          </p:cNvSpPr>
          <p:nvPr>
            <p:ph type="title"/>
          </p:nvPr>
        </p:nvSpPr>
        <p:spPr>
          <a:xfrm>
            <a:off x="1371599" y="294538"/>
            <a:ext cx="9895951" cy="1033669"/>
          </a:xfrm>
        </p:spPr>
        <p:txBody>
          <a:bodyPr>
            <a:normAutofit/>
          </a:bodyPr>
          <a:lstStyle/>
          <a:p>
            <a:r>
              <a:rPr lang="de-DE" sz="4000" noProof="0">
                <a:solidFill>
                  <a:srgbClr val="FFFFFF"/>
                </a:solidFill>
              </a:rPr>
              <a:t>Einfacher: Verba</a:t>
            </a:r>
          </a:p>
        </p:txBody>
      </p:sp>
      <p:sp>
        <p:nvSpPr>
          <p:cNvPr id="3" name="Inhaltsplatzhalter 2">
            <a:extLst>
              <a:ext uri="{FF2B5EF4-FFF2-40B4-BE49-F238E27FC236}">
                <a16:creationId xmlns:a16="http://schemas.microsoft.com/office/drawing/2014/main" id="{4E8DF144-9540-80B9-F62E-28FED4BA384A}"/>
              </a:ext>
            </a:extLst>
          </p:cNvPr>
          <p:cNvSpPr>
            <a:spLocks noGrp="1"/>
          </p:cNvSpPr>
          <p:nvPr>
            <p:ph idx="1"/>
          </p:nvPr>
        </p:nvSpPr>
        <p:spPr>
          <a:xfrm>
            <a:off x="1371599" y="2318197"/>
            <a:ext cx="9724031" cy="4239282"/>
          </a:xfrm>
        </p:spPr>
        <p:txBody>
          <a:bodyPr vert="horz" lIns="91440" tIns="45720" rIns="91440" bIns="45720" rtlCol="0" anchor="ctr">
            <a:normAutofit/>
          </a:bodyPr>
          <a:lstStyle/>
          <a:p>
            <a:endParaRPr lang="de-DE" sz="2000" noProof="0">
              <a:ea typeface="+mn-lt"/>
              <a:cs typeface="+mn-lt"/>
            </a:endParaRPr>
          </a:p>
          <a:p>
            <a:endParaRPr lang="de-DE" sz="2000" noProof="0"/>
          </a:p>
          <a:p>
            <a:endParaRPr lang="de-DE" sz="2000" noProof="0"/>
          </a:p>
        </p:txBody>
      </p:sp>
      <p:pic>
        <p:nvPicPr>
          <p:cNvPr id="4" name="Bildschirmaufnahme 2025-07-10 um 22.34.32">
            <a:hlinkClick r:id="" action="ppaction://media"/>
            <a:extLst>
              <a:ext uri="{FF2B5EF4-FFF2-40B4-BE49-F238E27FC236}">
                <a16:creationId xmlns:a16="http://schemas.microsoft.com/office/drawing/2014/main" id="{330F5DB4-1960-925F-E52F-48653B320B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84450" y="1592942"/>
            <a:ext cx="7023100" cy="5263503"/>
          </a:xfrm>
          <a:prstGeom prst="rect">
            <a:avLst/>
          </a:prstGeom>
        </p:spPr>
      </p:pic>
    </p:spTree>
    <p:extLst>
      <p:ext uri="{BB962C8B-B14F-4D97-AF65-F5344CB8AC3E}">
        <p14:creationId xmlns:p14="http://schemas.microsoft.com/office/powerpoint/2010/main" val="388012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 name="Title 1">
            <a:extLst>
              <a:ext uri="{FF2B5EF4-FFF2-40B4-BE49-F238E27FC236}">
                <a16:creationId xmlns:a16="http://schemas.microsoft.com/office/drawing/2014/main" id="{66CE6108-6461-6E00-1DA8-08567B1A76E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de-DE" sz="3200" kern="1200" noProof="0">
                <a:solidFill>
                  <a:schemeClr val="bg1"/>
                </a:solidFill>
                <a:latin typeface="+mj-lt"/>
                <a:ea typeface="+mj-ea"/>
                <a:cs typeface="+mj-cs"/>
              </a:rPr>
              <a:t>RAG: Retrieval-Augmented Generation</a:t>
            </a:r>
          </a:p>
        </p:txBody>
      </p:sp>
      <p:pic>
        <p:nvPicPr>
          <p:cNvPr id="4" name="Content Placeholder 3" descr="Understanding Retrieval-Augmented Generation (RAG) empowering LLMs">
            <a:extLst>
              <a:ext uri="{FF2B5EF4-FFF2-40B4-BE49-F238E27FC236}">
                <a16:creationId xmlns:a16="http://schemas.microsoft.com/office/drawing/2014/main" id="{9CF99CC6-FEF1-2A6D-CB19-E12666DB9FAB}"/>
              </a:ext>
            </a:extLst>
          </p:cNvPr>
          <p:cNvPicPr>
            <a:picLocks noGrp="1" noChangeAspect="1"/>
          </p:cNvPicPr>
          <p:nvPr>
            <p:ph idx="1"/>
          </p:nvPr>
        </p:nvPicPr>
        <p:blipFill>
          <a:blip r:embed="rId3"/>
          <a:stretch>
            <a:fillRect/>
          </a:stretch>
        </p:blipFill>
        <p:spPr>
          <a:xfrm>
            <a:off x="256780" y="2134537"/>
            <a:ext cx="11689812" cy="4089727"/>
          </a:xfrm>
          <a:prstGeom prst="rect">
            <a:avLst/>
          </a:prstGeom>
        </p:spPr>
      </p:pic>
    </p:spTree>
    <p:extLst>
      <p:ext uri="{BB962C8B-B14F-4D97-AF65-F5344CB8AC3E}">
        <p14:creationId xmlns:p14="http://schemas.microsoft.com/office/powerpoint/2010/main" val="2375552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F3375-ED7D-9B87-5A06-1ABABD7C5933}"/>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3B63B7DB-C7AA-4616-4BA3-C7787EB77185}"/>
              </a:ext>
            </a:extLst>
          </p:cNvPr>
          <p:cNvSpPr/>
          <p:nvPr/>
        </p:nvSpPr>
        <p:spPr>
          <a:xfrm>
            <a:off x="1183821" y="2167195"/>
            <a:ext cx="9824357" cy="923330"/>
          </a:xfrm>
          <a:prstGeom prst="rect">
            <a:avLst/>
          </a:prstGeom>
          <a:noFill/>
        </p:spPr>
        <p:txBody>
          <a:bodyPr wrap="square" lIns="91440" tIns="45720" rIns="91440" bIns="45720" anchor="t">
            <a:spAutoFit/>
          </a:bodyPr>
          <a:lstStyle/>
          <a:p>
            <a:pPr algn="ctr"/>
            <a:r>
              <a:rPr lang="de-DE" sz="5400" err="1"/>
              <a:t>Better</a:t>
            </a:r>
            <a:r>
              <a:rPr lang="de-DE" sz="5400"/>
              <a:t> </a:t>
            </a:r>
            <a:r>
              <a:rPr lang="de-DE" sz="5400" err="1"/>
              <a:t>late</a:t>
            </a:r>
            <a:r>
              <a:rPr lang="de-DE" sz="5400"/>
              <a:t> </a:t>
            </a:r>
            <a:r>
              <a:rPr lang="de-DE" sz="5400" err="1"/>
              <a:t>than</a:t>
            </a:r>
            <a:r>
              <a:rPr lang="de-DE" sz="5400"/>
              <a:t> </a:t>
            </a:r>
            <a:r>
              <a:rPr lang="de-DE" sz="5400" err="1"/>
              <a:t>never</a:t>
            </a:r>
            <a:endParaRPr lang="de-DE" sz="5400" b="0" cap="none" spc="0" noProof="0" err="1">
              <a:ln w="0"/>
              <a:solidFill>
                <a:schemeClr val="tx1"/>
              </a:solidFill>
              <a:effectLst>
                <a:outerShdw blurRad="38100" dist="19050" dir="2700000" algn="tl" rotWithShape="0">
                  <a:schemeClr val="dk1">
                    <a:alpha val="40000"/>
                  </a:schemeClr>
                </a:outerShdw>
              </a:effectLst>
            </a:endParaRPr>
          </a:p>
        </p:txBody>
      </p:sp>
      <p:sp>
        <p:nvSpPr>
          <p:cNvPr id="5" name="Textfeld 4">
            <a:extLst>
              <a:ext uri="{FF2B5EF4-FFF2-40B4-BE49-F238E27FC236}">
                <a16:creationId xmlns:a16="http://schemas.microsoft.com/office/drawing/2014/main" id="{CBBD2660-C619-B063-2ADC-B26A204A3864}"/>
              </a:ext>
            </a:extLst>
          </p:cNvPr>
          <p:cNvSpPr txBox="1"/>
          <p:nvPr/>
        </p:nvSpPr>
        <p:spPr>
          <a:xfrm>
            <a:off x="4628945" y="3430353"/>
            <a:ext cx="2825325" cy="461665"/>
          </a:xfrm>
          <a:prstGeom prst="rect">
            <a:avLst/>
          </a:prstGeom>
          <a:noFill/>
        </p:spPr>
        <p:txBody>
          <a:bodyPr wrap="none" lIns="91440" tIns="45720" rIns="91440" bIns="45720" rtlCol="0" anchor="t">
            <a:spAutoFit/>
          </a:bodyPr>
          <a:lstStyle/>
          <a:p>
            <a:r>
              <a:rPr lang="de-DE" sz="2400" err="1"/>
              <a:t>It</a:t>
            </a:r>
            <a:r>
              <a:rPr lang="de-DE" sz="2400"/>
              <a:t> </a:t>
            </a:r>
            <a:r>
              <a:rPr lang="de-DE" sz="2400" err="1"/>
              <a:t>is</a:t>
            </a:r>
            <a:r>
              <a:rPr lang="de-DE" sz="2400"/>
              <a:t> not </a:t>
            </a:r>
            <a:r>
              <a:rPr lang="de-DE" sz="2400" err="1"/>
              <a:t>that</a:t>
            </a:r>
            <a:r>
              <a:rPr lang="de-DE" sz="2400"/>
              <a:t> </a:t>
            </a:r>
            <a:r>
              <a:rPr lang="de-DE" sz="2400" err="1"/>
              <a:t>difficult</a:t>
            </a:r>
            <a:endParaRPr lang="de-DE" sz="2400" noProof="0" err="1"/>
          </a:p>
        </p:txBody>
      </p:sp>
    </p:spTree>
    <p:extLst>
      <p:ext uri="{BB962C8B-B14F-4D97-AF65-F5344CB8AC3E}">
        <p14:creationId xmlns:p14="http://schemas.microsoft.com/office/powerpoint/2010/main" val="2875215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5E16F29C-DF4C-5406-9B44-D80989C5C297}"/>
              </a:ext>
            </a:extLst>
          </p:cNvPr>
          <p:cNvPicPr>
            <a:picLocks noChangeAspect="1"/>
          </p:cNvPicPr>
          <p:nvPr/>
        </p:nvPicPr>
        <p:blipFill>
          <a:blip r:embed="rId2"/>
          <a:stretch>
            <a:fillRect/>
          </a:stretch>
        </p:blipFill>
        <p:spPr>
          <a:xfrm>
            <a:off x="0" y="0"/>
            <a:ext cx="12192000" cy="6858000"/>
          </a:xfrm>
          <a:prstGeom prst="rect">
            <a:avLst/>
          </a:prstGeom>
        </p:spPr>
      </p:pic>
      <p:sp>
        <p:nvSpPr>
          <p:cNvPr id="5" name="Arrow: Right 4">
            <a:extLst>
              <a:ext uri="{FF2B5EF4-FFF2-40B4-BE49-F238E27FC236}">
                <a16:creationId xmlns:a16="http://schemas.microsoft.com/office/drawing/2014/main" id="{1AB4C397-E8EC-A351-78CB-5092EC6068C3}"/>
              </a:ext>
            </a:extLst>
          </p:cNvPr>
          <p:cNvSpPr/>
          <p:nvPr/>
        </p:nvSpPr>
        <p:spPr>
          <a:xfrm>
            <a:off x="2392778" y="2476288"/>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208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A59BD6E3-4BAD-ED68-5896-0825055FE782}"/>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C206D62E-5F50-5369-130F-2360D5B58A99}"/>
              </a:ext>
            </a:extLst>
          </p:cNvPr>
          <p:cNvSpPr/>
          <p:nvPr/>
        </p:nvSpPr>
        <p:spPr>
          <a:xfrm rot="10800000">
            <a:off x="7078410" y="2843920"/>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229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BD08DCB5-38E0-1298-8139-15E2A64458F8}"/>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49897A26-78B8-0386-5504-5EBDC3AFAA8D}"/>
              </a:ext>
            </a:extLst>
          </p:cNvPr>
          <p:cNvSpPr/>
          <p:nvPr/>
        </p:nvSpPr>
        <p:spPr>
          <a:xfrm>
            <a:off x="5547725" y="1152814"/>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8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3D13C4F4-B876-BA71-CADD-4A060DDD8364}"/>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FF940EE4-D43F-33FB-40A8-7FDB9AAD5582}"/>
              </a:ext>
            </a:extLst>
          </p:cNvPr>
          <p:cNvSpPr/>
          <p:nvPr/>
        </p:nvSpPr>
        <p:spPr>
          <a:xfrm>
            <a:off x="2192252" y="2429499"/>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326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EE58BC43-8E6A-6803-145B-171C8670DDF9}"/>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902525C3-3DF4-FEB2-D44E-1DAE85662FA0}"/>
              </a:ext>
            </a:extLst>
          </p:cNvPr>
          <p:cNvSpPr/>
          <p:nvPr/>
        </p:nvSpPr>
        <p:spPr>
          <a:xfrm rot="10800000">
            <a:off x="9934159" y="1569145"/>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9698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F272D0B1-9455-B791-443C-2D76DC4EE797}"/>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D96920F6-1352-A336-2A2A-6427F3D5BE80}"/>
              </a:ext>
            </a:extLst>
          </p:cNvPr>
          <p:cNvSpPr/>
          <p:nvPr/>
        </p:nvSpPr>
        <p:spPr>
          <a:xfrm>
            <a:off x="917159" y="1297002"/>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022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3A19D51A-665F-6267-11B0-35573132AA79}"/>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BEBDF57B-4276-3324-B8E1-B7C12457EA4E}"/>
              </a:ext>
            </a:extLst>
          </p:cNvPr>
          <p:cNvSpPr/>
          <p:nvPr/>
        </p:nvSpPr>
        <p:spPr>
          <a:xfrm rot="10800000">
            <a:off x="4090567" y="577972"/>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426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A6CD8291-E8A1-C5D9-2E42-A89D0DBF4E6E}"/>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2CFDCA77-902D-ED22-9C58-70D7A41230A6}"/>
              </a:ext>
            </a:extLst>
          </p:cNvPr>
          <p:cNvSpPr/>
          <p:nvPr/>
        </p:nvSpPr>
        <p:spPr>
          <a:xfrm>
            <a:off x="10921831" y="631446"/>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0BA59A9-3DA5-9E86-195B-650E9102EBD3}"/>
              </a:ext>
            </a:extLst>
          </p:cNvPr>
          <p:cNvSpPr/>
          <p:nvPr/>
        </p:nvSpPr>
        <p:spPr>
          <a:xfrm rot="10800000">
            <a:off x="3575883" y="2489657"/>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63F83517-7F87-A802-53F5-E9F1B981A339}"/>
              </a:ext>
            </a:extLst>
          </p:cNvPr>
          <p:cNvSpPr/>
          <p:nvPr/>
        </p:nvSpPr>
        <p:spPr>
          <a:xfrm rot="10800000">
            <a:off x="4063831" y="1647446"/>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75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32F37F27-2BD0-D021-96A3-4DAAD536E553}"/>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63FA3D88-C605-6348-EE24-11DB1FB7F518}"/>
              </a:ext>
            </a:extLst>
          </p:cNvPr>
          <p:cNvSpPr/>
          <p:nvPr/>
        </p:nvSpPr>
        <p:spPr>
          <a:xfrm rot="10800000">
            <a:off x="3742989" y="624762"/>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C2DC10DD-2500-EFD7-9318-2C12CD7A5304}"/>
              </a:ext>
            </a:extLst>
          </p:cNvPr>
          <p:cNvSpPr/>
          <p:nvPr/>
        </p:nvSpPr>
        <p:spPr>
          <a:xfrm rot="10800000">
            <a:off x="3742989" y="1306551"/>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753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Ollama: Get up and running with large language models. | Y Combinator">
            <a:extLst>
              <a:ext uri="{FF2B5EF4-FFF2-40B4-BE49-F238E27FC236}">
                <a16:creationId xmlns:a16="http://schemas.microsoft.com/office/drawing/2014/main" id="{779EE365-7E72-4F1A-6603-E774358A8502}"/>
              </a:ext>
            </a:extLst>
          </p:cNvPr>
          <p:cNvPicPr>
            <a:picLocks noGrp="1" noChangeAspect="1"/>
          </p:cNvPicPr>
          <p:nvPr>
            <p:ph idx="1"/>
          </p:nvPr>
        </p:nvPicPr>
        <p:blipFill>
          <a:blip r:embed="rId3"/>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218935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BF706AD5-5F25-7407-E997-8DE3FFDD9DC5}"/>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8DFCF2E5-811D-36B2-88B2-7E817DA6492F}"/>
              </a:ext>
            </a:extLst>
          </p:cNvPr>
          <p:cNvSpPr/>
          <p:nvPr/>
        </p:nvSpPr>
        <p:spPr>
          <a:xfrm>
            <a:off x="10834936" y="845341"/>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1AF8EED-0C9B-E8F4-A0F4-1B13B4E716D1}"/>
              </a:ext>
            </a:extLst>
          </p:cNvPr>
          <p:cNvSpPr/>
          <p:nvPr/>
        </p:nvSpPr>
        <p:spPr>
          <a:xfrm>
            <a:off x="11042146" y="1961604"/>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696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2FD2CD11-3C0B-C848-3FA1-EAC5A1D0E228}"/>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EA64B2E7-18FC-CF42-01A0-8744CC21B4B7}"/>
              </a:ext>
            </a:extLst>
          </p:cNvPr>
          <p:cNvSpPr/>
          <p:nvPr/>
        </p:nvSpPr>
        <p:spPr>
          <a:xfrm>
            <a:off x="3923462" y="1119393"/>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23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75CDE147-919B-1F84-30A0-B1F4A828477B}"/>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F29AA490-06B3-A4FF-786D-BA8AC7B096B4}"/>
              </a:ext>
            </a:extLst>
          </p:cNvPr>
          <p:cNvSpPr/>
          <p:nvPr/>
        </p:nvSpPr>
        <p:spPr>
          <a:xfrm>
            <a:off x="2840620" y="4047078"/>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2F6D3FD7-35AF-0799-8F8E-2204B92C51FC}"/>
              </a:ext>
            </a:extLst>
          </p:cNvPr>
          <p:cNvSpPr/>
          <p:nvPr/>
        </p:nvSpPr>
        <p:spPr>
          <a:xfrm>
            <a:off x="2840620" y="5678025"/>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36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EDC549AF-444A-5545-24BB-961A9EBF4D67}"/>
              </a:ext>
            </a:extLst>
          </p:cNvPr>
          <p:cNvPicPr>
            <a:picLocks noChangeAspect="1"/>
          </p:cNvPicPr>
          <p:nvPr/>
        </p:nvPicPr>
        <p:blipFill>
          <a:blip r:embed="rId2"/>
          <a:stretch>
            <a:fillRect/>
          </a:stretch>
        </p:blipFill>
        <p:spPr>
          <a:xfrm>
            <a:off x="0" y="0"/>
            <a:ext cx="12192000" cy="6858000"/>
          </a:xfrm>
          <a:prstGeom prst="rect">
            <a:avLst/>
          </a:prstGeom>
        </p:spPr>
      </p:pic>
      <p:sp>
        <p:nvSpPr>
          <p:cNvPr id="6" name="Arrow: Right 5">
            <a:extLst>
              <a:ext uri="{FF2B5EF4-FFF2-40B4-BE49-F238E27FC236}">
                <a16:creationId xmlns:a16="http://schemas.microsoft.com/office/drawing/2014/main" id="{214F2C71-8E23-AA88-E158-FBCF32819A76}"/>
              </a:ext>
            </a:extLst>
          </p:cNvPr>
          <p:cNvSpPr/>
          <p:nvPr/>
        </p:nvSpPr>
        <p:spPr>
          <a:xfrm>
            <a:off x="9511462" y="738393"/>
            <a:ext cx="416934" cy="2907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052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314169-9F89-4932-E8FE-B5C326745C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0046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D7ABA8-450A-1DB6-A884-E449AA502EB5}"/>
              </a:ext>
            </a:extLst>
          </p:cNvPr>
          <p:cNvSpPr txBox="1"/>
          <p:nvPr/>
        </p:nvSpPr>
        <p:spPr>
          <a:xfrm>
            <a:off x="4710" y="3062503"/>
            <a:ext cx="121899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ea typeface="+mn-lt"/>
                <a:cs typeface="+mn-lt"/>
              </a:rPr>
              <a:t>Computational power is the problem, not the underlying architecture.</a:t>
            </a:r>
            <a:endParaRPr lang="en-US" sz="2400" b="1"/>
          </a:p>
        </p:txBody>
      </p:sp>
    </p:spTree>
    <p:extLst>
      <p:ext uri="{BB962C8B-B14F-4D97-AF65-F5344CB8AC3E}">
        <p14:creationId xmlns:p14="http://schemas.microsoft.com/office/powerpoint/2010/main" val="121193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0C468-259D-5DB3-B83A-E1151B83D82A}"/>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57B1B076-4D12-AB70-FB63-D7DED2367020}"/>
              </a:ext>
            </a:extLst>
          </p:cNvPr>
          <p:cNvSpPr/>
          <p:nvPr/>
        </p:nvSpPr>
        <p:spPr>
          <a:xfrm>
            <a:off x="3001069" y="1970345"/>
            <a:ext cx="6010728" cy="923330"/>
          </a:xfrm>
          <a:prstGeom prst="rect">
            <a:avLst/>
          </a:prstGeom>
          <a:noFill/>
        </p:spPr>
        <p:txBody>
          <a:bodyPr wrap="square" lIns="91440" tIns="45720" rIns="91440" bIns="45720">
            <a:spAutoFit/>
          </a:bodyPr>
          <a:lstStyle/>
          <a:p>
            <a:pPr algn="ctr"/>
            <a:r>
              <a:rPr lang="de-DE" sz="5400" noProof="0"/>
              <a:t>Fazit &amp; Endergebnis</a:t>
            </a:r>
            <a:endParaRPr lang="de-DE" sz="5400" b="0" cap="none" spc="0" noProof="0">
              <a:ln w="0"/>
              <a:solidFill>
                <a:schemeClr val="tx1"/>
              </a:solidFill>
              <a:effectLst>
                <a:outerShdw blurRad="38100" dist="19050" dir="2700000" algn="tl" rotWithShape="0">
                  <a:schemeClr val="dk1">
                    <a:alpha val="40000"/>
                  </a:schemeClr>
                </a:outerShdw>
              </a:effectLst>
            </a:endParaRPr>
          </a:p>
        </p:txBody>
      </p:sp>
      <p:sp>
        <p:nvSpPr>
          <p:cNvPr id="5" name="Textfeld 4">
            <a:extLst>
              <a:ext uri="{FF2B5EF4-FFF2-40B4-BE49-F238E27FC236}">
                <a16:creationId xmlns:a16="http://schemas.microsoft.com/office/drawing/2014/main" id="{4D10BDCB-9F96-DA16-2CEA-8E97E1E4BA37}"/>
              </a:ext>
            </a:extLst>
          </p:cNvPr>
          <p:cNvSpPr txBox="1"/>
          <p:nvPr/>
        </p:nvSpPr>
        <p:spPr>
          <a:xfrm>
            <a:off x="3001069" y="3295650"/>
            <a:ext cx="6913760" cy="1322863"/>
          </a:xfrm>
          <a:prstGeom prst="rect">
            <a:avLst/>
          </a:prstGeom>
          <a:noFill/>
        </p:spPr>
        <p:txBody>
          <a:bodyPr wrap="square" lIns="91440" tIns="45720" rIns="91440" bIns="45720" rtlCol="0" anchor="t">
            <a:spAutoFit/>
          </a:bodyPr>
          <a:lstStyle/>
          <a:p>
            <a:pPr>
              <a:lnSpc>
                <a:spcPct val="150000"/>
              </a:lnSpc>
            </a:pPr>
            <a:r>
              <a:rPr lang="de-DE" sz="2800" noProof="0"/>
              <a:t>Technisches Ziel: </a:t>
            </a:r>
            <a:r>
              <a:rPr lang="de-DE" sz="2800"/>
              <a:t>Erreicht</a:t>
            </a:r>
            <a:r>
              <a:rPr lang="de-DE" sz="2800" noProof="0"/>
              <a:t>.</a:t>
            </a:r>
          </a:p>
          <a:p>
            <a:pPr>
              <a:lnSpc>
                <a:spcPct val="150000"/>
              </a:lnSpc>
            </a:pPr>
            <a:r>
              <a:rPr lang="de-DE" sz="2800" noProof="0"/>
              <a:t>Lernziel: Übertroffen</a:t>
            </a:r>
            <a:r>
              <a:rPr lang="de-DE" sz="2800"/>
              <a:t> :)</a:t>
            </a:r>
            <a:endParaRPr lang="de-DE" sz="2800" noProof="0"/>
          </a:p>
        </p:txBody>
      </p:sp>
    </p:spTree>
    <p:extLst>
      <p:ext uri="{BB962C8B-B14F-4D97-AF65-F5344CB8AC3E}">
        <p14:creationId xmlns:p14="http://schemas.microsoft.com/office/powerpoint/2010/main" val="3070870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2F0BF-5652-03CE-F338-41F192A43510}"/>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72959D77-5F7C-FE76-2463-EEF6CF91EF5B}"/>
              </a:ext>
            </a:extLst>
          </p:cNvPr>
          <p:cNvSpPr/>
          <p:nvPr/>
        </p:nvSpPr>
        <p:spPr>
          <a:xfrm>
            <a:off x="2539041" y="975432"/>
            <a:ext cx="7113917" cy="923330"/>
          </a:xfrm>
          <a:prstGeom prst="rect">
            <a:avLst/>
          </a:prstGeom>
          <a:noFill/>
        </p:spPr>
        <p:txBody>
          <a:bodyPr wrap="square" lIns="91440" tIns="45720" rIns="91440" bIns="45720">
            <a:spAutoFit/>
          </a:bodyPr>
          <a:lstStyle/>
          <a:p>
            <a:pPr algn="ctr"/>
            <a:r>
              <a:rPr lang="de-DE" sz="5400" noProof="0"/>
              <a:t>Link zu Demo-Videos:</a:t>
            </a:r>
            <a:endParaRPr lang="de-DE" sz="5400" b="0" cap="none" spc="0" noProof="0">
              <a:ln w="0"/>
              <a:solidFill>
                <a:schemeClr val="tx1"/>
              </a:solidFill>
              <a:effectLst>
                <a:outerShdw blurRad="38100" dist="19050" dir="2700000" algn="tl" rotWithShape="0">
                  <a:schemeClr val="dk1">
                    <a:alpha val="40000"/>
                  </a:schemeClr>
                </a:outerShdw>
              </a:effectLst>
            </a:endParaRPr>
          </a:p>
        </p:txBody>
      </p:sp>
      <p:sp>
        <p:nvSpPr>
          <p:cNvPr id="5" name="Textfeld 4">
            <a:extLst>
              <a:ext uri="{FF2B5EF4-FFF2-40B4-BE49-F238E27FC236}">
                <a16:creationId xmlns:a16="http://schemas.microsoft.com/office/drawing/2014/main" id="{A01428A5-68D5-12ED-4056-A4C1813BFBBA}"/>
              </a:ext>
            </a:extLst>
          </p:cNvPr>
          <p:cNvSpPr txBox="1"/>
          <p:nvPr/>
        </p:nvSpPr>
        <p:spPr>
          <a:xfrm>
            <a:off x="782128" y="3429000"/>
            <a:ext cx="10627743" cy="509627"/>
          </a:xfrm>
          <a:prstGeom prst="rect">
            <a:avLst/>
          </a:prstGeom>
          <a:noFill/>
        </p:spPr>
        <p:txBody>
          <a:bodyPr wrap="square" rtlCol="0">
            <a:spAutoFit/>
          </a:bodyPr>
          <a:lstStyle/>
          <a:p>
            <a:pPr>
              <a:lnSpc>
                <a:spcPct val="150000"/>
              </a:lnSpc>
            </a:pPr>
            <a:r>
              <a:rPr lang="de-DE" sz="2000"/>
              <a:t>https://drive.google.com/drive/folders/1gNs1zAdqaFX1nQ5OfZQUnRylnCPhbLQQ?usp=sharing</a:t>
            </a:r>
            <a:endParaRPr lang="de-DE" sz="2000" noProof="0"/>
          </a:p>
        </p:txBody>
      </p:sp>
    </p:spTree>
    <p:extLst>
      <p:ext uri="{BB962C8B-B14F-4D97-AF65-F5344CB8AC3E}">
        <p14:creationId xmlns:p14="http://schemas.microsoft.com/office/powerpoint/2010/main" val="2576233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Professional Video Making AI Tool required - Community Calls - Hugging ...">
            <a:extLst>
              <a:ext uri="{FF2B5EF4-FFF2-40B4-BE49-F238E27FC236}">
                <a16:creationId xmlns:a16="http://schemas.microsoft.com/office/drawing/2014/main" id="{A42546A7-1B75-FF7B-44E1-F8E4B9D7EB53}"/>
              </a:ext>
            </a:extLst>
          </p:cNvPr>
          <p:cNvPicPr>
            <a:picLocks noGrp="1" noChangeAspect="1"/>
          </p:cNvPicPr>
          <p:nvPr>
            <p:ph idx="1"/>
          </p:nvPr>
        </p:nvPicPr>
        <p:blipFill>
          <a:blip r:embed="rId3"/>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2471761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noProof="0"/>
          </a:p>
        </p:txBody>
      </p:sp>
      <p:pic>
        <p:nvPicPr>
          <p:cNvPr id="4" name="Content Placeholder 3" descr="Blog NooBee">
            <a:extLst>
              <a:ext uri="{FF2B5EF4-FFF2-40B4-BE49-F238E27FC236}">
                <a16:creationId xmlns:a16="http://schemas.microsoft.com/office/drawing/2014/main" id="{1C0527AB-13B8-934A-2739-0802EB364A23}"/>
              </a:ext>
            </a:extLst>
          </p:cNvPr>
          <p:cNvPicPr>
            <a:picLocks noGrp="1" noChangeAspect="1"/>
          </p:cNvPicPr>
          <p:nvPr>
            <p:ph idx="1"/>
          </p:nvPr>
        </p:nvPicPr>
        <p:blipFill>
          <a:blip r:embed="rId3"/>
          <a:srcRect t="19"/>
          <a:stretch>
            <a:fillRect/>
          </a:stretch>
        </p:blipFill>
        <p:spPr>
          <a:xfrm>
            <a:off x="830259" y="467580"/>
            <a:ext cx="10542876" cy="5924121"/>
          </a:xfrm>
          <a:prstGeom prst="rect">
            <a:avLst/>
          </a:prstGeom>
        </p:spPr>
      </p:pic>
    </p:spTree>
    <p:extLst>
      <p:ext uri="{BB962C8B-B14F-4D97-AF65-F5344CB8AC3E}">
        <p14:creationId xmlns:p14="http://schemas.microsoft.com/office/powerpoint/2010/main" val="820485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u/mecha | Open WebUI Community">
            <a:extLst>
              <a:ext uri="{FF2B5EF4-FFF2-40B4-BE49-F238E27FC236}">
                <a16:creationId xmlns:a16="http://schemas.microsoft.com/office/drawing/2014/main" id="{01B51029-CE03-910C-F1D1-A8A8ACBEF8F6}"/>
              </a:ext>
            </a:extLst>
          </p:cNvPr>
          <p:cNvPicPr>
            <a:picLocks noGrp="1" noChangeAspect="1"/>
          </p:cNvPicPr>
          <p:nvPr>
            <p:ph idx="1"/>
          </p:nvPr>
        </p:nvPicPr>
        <p:blipFill>
          <a:blip r:embed="rId3"/>
          <a:stretch>
            <a:fillRect/>
          </a:stretch>
        </p:blipFill>
        <p:spPr>
          <a:xfrm>
            <a:off x="3139016" y="472016"/>
            <a:ext cx="5923492" cy="5923492"/>
          </a:xfrm>
          <a:prstGeom prst="rect">
            <a:avLst/>
          </a:prstGeom>
        </p:spPr>
      </p:pic>
    </p:spTree>
    <p:extLst>
      <p:ext uri="{BB962C8B-B14F-4D97-AF65-F5344CB8AC3E}">
        <p14:creationId xmlns:p14="http://schemas.microsoft.com/office/powerpoint/2010/main" val="2740865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4B04BE-5B2C-7775-9A42-7EEA8E27A32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CA54891D-7847-84EC-E6F7-A918DDFF1204}"/>
              </a:ext>
            </a:extLst>
          </p:cNvPr>
          <p:cNvSpPr/>
          <p:nvPr/>
        </p:nvSpPr>
        <p:spPr>
          <a:xfrm>
            <a:off x="4162567" y="818984"/>
            <a:ext cx="6714699" cy="317868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noProof="0">
                <a:solidFill>
                  <a:srgbClr val="FFFFFF"/>
                </a:solidFill>
                <a:latin typeface="+mj-lt"/>
                <a:ea typeface="+mj-ea"/>
                <a:cs typeface="+mj-cs"/>
              </a:rPr>
              <a:t>Plan B</a:t>
            </a:r>
            <a:endParaRPr lang="en-US" sz="4800" b="0" kern="1200" cap="none" spc="0" noProof="0">
              <a:ln w="0"/>
              <a:solidFill>
                <a:srgbClr val="FFFFFF"/>
              </a:solidFill>
              <a:effectLst>
                <a:outerShdw blurRad="38100" dist="19050" dir="2700000" algn="tl" rotWithShape="0">
                  <a:schemeClr val="dk1">
                    <a:alpha val="40000"/>
                  </a:schemeClr>
                </a:outerShdw>
              </a:effectLst>
              <a:latin typeface="+mj-lt"/>
              <a:ea typeface="+mj-ea"/>
              <a:cs typeface="+mj-cs"/>
            </a:endParaRPr>
          </a:p>
        </p:txBody>
      </p:sp>
      <p:sp>
        <p:nvSpPr>
          <p:cNvPr id="24" name="Rectangle 23">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5D61F0D0-A575-0F12-1AE7-163842954048}"/>
              </a:ext>
            </a:extLst>
          </p:cNvPr>
          <p:cNvSpPr txBox="1"/>
          <p:nvPr/>
        </p:nvSpPr>
        <p:spPr>
          <a:xfrm>
            <a:off x="4285397" y="4960961"/>
            <a:ext cx="7055893" cy="1078054"/>
          </a:xfrm>
          <a:prstGeom prst="rect">
            <a:avLst/>
          </a:prstGeom>
        </p:spPr>
        <p:txBody>
          <a:bodyPr vert="horz" lIns="91440" tIns="45720" rIns="91440" bIns="45720" rtlCol="0">
            <a:normAutofit/>
          </a:bodyPr>
          <a:lstStyle/>
          <a:p>
            <a:pPr>
              <a:lnSpc>
                <a:spcPct val="90000"/>
              </a:lnSpc>
              <a:spcBef>
                <a:spcPts val="1000"/>
              </a:spcBef>
            </a:pPr>
            <a:r>
              <a:rPr lang="en-US" sz="2400" kern="1200" noProof="0">
                <a:solidFill>
                  <a:srgbClr val="FFFFFF"/>
                </a:solidFill>
                <a:latin typeface="+mn-lt"/>
                <a:ea typeface="+mn-ea"/>
                <a:cs typeface="+mn-cs"/>
              </a:rPr>
              <a:t>VectorDB</a:t>
            </a:r>
            <a:endParaRPr lang="en-US" sz="2400" b="1" kern="1200" noProof="0">
              <a:solidFill>
                <a:srgbClr val="FFFFFF"/>
              </a:solidFill>
              <a:latin typeface="+mn-lt"/>
              <a:ea typeface="+mn-ea"/>
              <a:cs typeface="+mn-cs"/>
            </a:endParaRPr>
          </a:p>
        </p:txBody>
      </p:sp>
      <p:sp>
        <p:nvSpPr>
          <p:cNvPr id="4" name="AutoShape 2">
            <a:extLst>
              <a:ext uri="{FF2B5EF4-FFF2-40B4-BE49-F238E27FC236}">
                <a16:creationId xmlns:a16="http://schemas.microsoft.com/office/drawing/2014/main" id="{035E56DC-EA35-3E94-662E-39EE2564C9D8}"/>
              </a:ext>
            </a:extLst>
          </p:cNvPr>
          <p:cNvSpPr>
            <a:spLocks noChangeAspect="1" noChangeArrowheads="1"/>
          </p:cNvSpPr>
          <p:nvPr/>
        </p:nvSpPr>
        <p:spPr bwMode="auto">
          <a:xfrm>
            <a:off x="5943600" y="3276600"/>
            <a:ext cx="2592846" cy="25928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noProof="0"/>
          </a:p>
        </p:txBody>
      </p:sp>
    </p:spTree>
    <p:extLst>
      <p:ext uri="{BB962C8B-B14F-4D97-AF65-F5344CB8AC3E}">
        <p14:creationId xmlns:p14="http://schemas.microsoft.com/office/powerpoint/2010/main" val="1702489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32D033-9CF3-68BF-EA67-9D7469C4CC8F}"/>
            </a:ext>
          </a:extLst>
        </p:cNvPr>
        <p:cNvGrpSpPr/>
        <p:nvPr/>
      </p:nvGrpSpPr>
      <p:grpSpPr>
        <a:xfrm>
          <a:off x="0" y="0"/>
          <a:ext cx="0" cy="0"/>
          <a:chOff x="0" y="0"/>
          <a:chExt cx="0" cy="0"/>
        </a:xfrm>
      </p:grpSpPr>
      <p:sp useBgFill="1">
        <p:nvSpPr>
          <p:cNvPr id="33" name="Rectangle 29">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6" descr="Hintergrund mit blauen Blöcken und Netzwerktechnologie">
            <a:extLst>
              <a:ext uri="{FF2B5EF4-FFF2-40B4-BE49-F238E27FC236}">
                <a16:creationId xmlns:a16="http://schemas.microsoft.com/office/drawing/2014/main" id="{4BBE5CDF-7F2F-B7FB-76FD-2ABB5EACE61C}"/>
              </a:ext>
            </a:extLst>
          </p:cNvPr>
          <p:cNvPicPr>
            <a:picLocks noChangeAspect="1"/>
          </p:cNvPicPr>
          <p:nvPr/>
        </p:nvPicPr>
        <p:blipFill>
          <a:blip r:embed="rId3"/>
          <a:srcRect l="9566" r="40434"/>
          <a:stretch>
            <a:fillRect/>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Rechteck 1">
            <a:extLst>
              <a:ext uri="{FF2B5EF4-FFF2-40B4-BE49-F238E27FC236}">
                <a16:creationId xmlns:a16="http://schemas.microsoft.com/office/drawing/2014/main" id="{3C365466-A8B6-CDF9-02A5-C6364EE928A0}"/>
              </a:ext>
            </a:extLst>
          </p:cNvPr>
          <p:cNvSpPr/>
          <p:nvPr/>
        </p:nvSpPr>
        <p:spPr>
          <a:xfrm>
            <a:off x="599818" y="5234320"/>
            <a:ext cx="6931319" cy="75221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300" kern="1200" noProof="0">
                <a:solidFill>
                  <a:schemeClr val="tx1">
                    <a:lumMod val="85000"/>
                    <a:lumOff val="15000"/>
                  </a:schemeClr>
                </a:solidFill>
                <a:latin typeface="+mj-lt"/>
                <a:ea typeface="+mj-ea"/>
                <a:cs typeface="+mj-cs"/>
              </a:rPr>
              <a:t>Exkurs - Warum Vektor-Datenbanken?</a:t>
            </a:r>
            <a:endParaRPr lang="en-US" sz="3300" b="0" kern="1200" cap="none" spc="0" noProof="0">
              <a:ln w="0"/>
              <a:solidFill>
                <a:schemeClr val="tx1">
                  <a:lumMod val="85000"/>
                  <a:lumOff val="15000"/>
                </a:schemeClr>
              </a:solidFill>
              <a:effectLst>
                <a:outerShdw blurRad="38100" dist="19050" dir="2700000" algn="tl" rotWithShape="0">
                  <a:schemeClr val="dk1">
                    <a:alpha val="40000"/>
                  </a:schemeClr>
                </a:outerShdw>
              </a:effectLst>
              <a:latin typeface="+mj-lt"/>
              <a:ea typeface="+mj-ea"/>
              <a:cs typeface="+mj-cs"/>
            </a:endParaRPr>
          </a:p>
        </p:txBody>
      </p:sp>
      <p:sp>
        <p:nvSpPr>
          <p:cNvPr id="5" name="Textfeld 4">
            <a:extLst>
              <a:ext uri="{FF2B5EF4-FFF2-40B4-BE49-F238E27FC236}">
                <a16:creationId xmlns:a16="http://schemas.microsoft.com/office/drawing/2014/main" id="{30DC7C86-4198-C51D-D263-68CEAA76510A}"/>
              </a:ext>
            </a:extLst>
          </p:cNvPr>
          <p:cNvSpPr txBox="1"/>
          <p:nvPr/>
        </p:nvSpPr>
        <p:spPr>
          <a:xfrm>
            <a:off x="599819" y="6059086"/>
            <a:ext cx="6931319" cy="349725"/>
          </a:xfrm>
          <a:prstGeom prst="rect">
            <a:avLst/>
          </a:prstGeom>
        </p:spPr>
        <p:txBody>
          <a:bodyPr vert="horz" lIns="91440" tIns="45720" rIns="91440" bIns="45720" rtlCol="0" anchor="t">
            <a:normAutofit/>
          </a:bodyPr>
          <a:lstStyle/>
          <a:p>
            <a:pPr>
              <a:lnSpc>
                <a:spcPct val="90000"/>
              </a:lnSpc>
              <a:spcBef>
                <a:spcPts val="1000"/>
              </a:spcBef>
            </a:pPr>
            <a:r>
              <a:rPr lang="en-US" sz="1600" kern="1200" noProof="0">
                <a:solidFill>
                  <a:schemeClr val="tx1">
                    <a:lumMod val="85000"/>
                    <a:lumOff val="15000"/>
                  </a:schemeClr>
                </a:solidFill>
                <a:latin typeface="+mn-lt"/>
                <a:ea typeface="+mn-ea"/>
                <a:cs typeface="+mn-cs"/>
              </a:rPr>
              <a:t>Relationale Datenbanken vs. Vektor-Datenbanken</a:t>
            </a:r>
          </a:p>
        </p:txBody>
      </p:sp>
      <p:pic>
        <p:nvPicPr>
          <p:cNvPr id="4" name="Grafik 3">
            <a:extLst>
              <a:ext uri="{FF2B5EF4-FFF2-40B4-BE49-F238E27FC236}">
                <a16:creationId xmlns:a16="http://schemas.microsoft.com/office/drawing/2014/main" id="{0C71E53F-5B2C-8EF4-438F-EFDF8AC82850}"/>
              </a:ext>
            </a:extLst>
          </p:cNvPr>
          <p:cNvPicPr>
            <a:picLocks noChangeAspect="1"/>
          </p:cNvPicPr>
          <p:nvPr/>
        </p:nvPicPr>
        <p:blipFill>
          <a:blip r:embed="rId4"/>
          <a:srcRect t="7447" r="1" b="8936"/>
          <a:stretch>
            <a:fillRect/>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
        <p:nvSpPr>
          <p:cNvPr id="3" name="AutoShape 2">
            <a:extLst>
              <a:ext uri="{FF2B5EF4-FFF2-40B4-BE49-F238E27FC236}">
                <a16:creationId xmlns:a16="http://schemas.microsoft.com/office/drawing/2014/main" id="{9F029439-AC9A-0A8A-EFB3-8BBC881DDD1A}"/>
              </a:ext>
            </a:extLst>
          </p:cNvPr>
          <p:cNvSpPr>
            <a:spLocks noChangeAspect="1" noChangeArrowheads="1"/>
          </p:cNvSpPr>
          <p:nvPr/>
        </p:nvSpPr>
        <p:spPr bwMode="auto">
          <a:xfrm>
            <a:off x="5943600" y="3276600"/>
            <a:ext cx="2298612" cy="22986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880865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7E2B3D-3377-3D79-2C7D-E07D9316D6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F18A832E-3A7F-F016-B375-976B435B1371}"/>
              </a:ext>
            </a:extLst>
          </p:cNvPr>
          <p:cNvSpPr/>
          <p:nvPr/>
        </p:nvSpPr>
        <p:spPr>
          <a:xfrm>
            <a:off x="4162567" y="818984"/>
            <a:ext cx="6714699" cy="317868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noProof="0">
                <a:solidFill>
                  <a:srgbClr val="FFFFFF"/>
                </a:solidFill>
                <a:latin typeface="+mj-lt"/>
                <a:ea typeface="+mj-ea"/>
                <a:cs typeface="+mj-cs"/>
              </a:rPr>
              <a:t>Odyssee der Datenbanken</a:t>
            </a:r>
            <a:endParaRPr lang="en-US" sz="4800" b="0" kern="1200" cap="none" spc="0" noProof="0">
              <a:ln w="0"/>
              <a:solidFill>
                <a:srgbClr val="FFFFFF"/>
              </a:solidFill>
              <a:effectLst>
                <a:outerShdw blurRad="38100" dist="19050" dir="2700000" algn="tl" rotWithShape="0">
                  <a:schemeClr val="dk1">
                    <a:alpha val="40000"/>
                  </a:schemeClr>
                </a:outerShdw>
              </a:effectLst>
              <a:latin typeface="+mj-lt"/>
              <a:ea typeface="+mj-ea"/>
              <a:cs typeface="+mj-cs"/>
            </a:endParaRPr>
          </a:p>
        </p:txBody>
      </p:sp>
      <p:sp>
        <p:nvSpPr>
          <p:cNvPr id="24" name="Rectangle 23">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7A66FAA6-DF2E-08E4-74A5-63496C226CA0}"/>
              </a:ext>
            </a:extLst>
          </p:cNvPr>
          <p:cNvSpPr txBox="1"/>
          <p:nvPr/>
        </p:nvSpPr>
        <p:spPr>
          <a:xfrm>
            <a:off x="4285397" y="4960961"/>
            <a:ext cx="7055893" cy="1078054"/>
          </a:xfrm>
          <a:prstGeom prst="rect">
            <a:avLst/>
          </a:prstGeom>
        </p:spPr>
        <p:txBody>
          <a:bodyPr vert="horz" lIns="91440" tIns="45720" rIns="91440" bIns="45720" rtlCol="0">
            <a:normAutofit/>
          </a:bodyPr>
          <a:lstStyle/>
          <a:p>
            <a:pPr>
              <a:lnSpc>
                <a:spcPct val="90000"/>
              </a:lnSpc>
              <a:spcBef>
                <a:spcPts val="1000"/>
              </a:spcBef>
            </a:pPr>
            <a:r>
              <a:rPr lang="en-US" sz="2400" kern="1200" noProof="0">
                <a:solidFill>
                  <a:srgbClr val="FFFFFF"/>
                </a:solidFill>
                <a:latin typeface="+mn-lt"/>
                <a:ea typeface="+mn-ea"/>
                <a:cs typeface="+mn-cs"/>
              </a:rPr>
              <a:t>Weaviate – Verba – ChromaDB</a:t>
            </a:r>
          </a:p>
        </p:txBody>
      </p:sp>
    </p:spTree>
    <p:extLst>
      <p:ext uri="{BB962C8B-B14F-4D97-AF65-F5344CB8AC3E}">
        <p14:creationId xmlns:p14="http://schemas.microsoft.com/office/powerpoint/2010/main" val="884029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2981</Words>
  <Application>Microsoft Office PowerPoint</Application>
  <PresentationFormat>Breitbild</PresentationFormat>
  <Paragraphs>249</Paragraphs>
  <Slides>37</Slides>
  <Notes>14</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37</vt:i4>
      </vt:variant>
    </vt:vector>
  </HeadingPairs>
  <TitlesOfParts>
    <vt:vector size="43" baseType="lpstr">
      <vt:lpstr>Aptos</vt:lpstr>
      <vt:lpstr>Aptos Display</vt:lpstr>
      <vt:lpstr>Arial</vt:lpstr>
      <vt:lpstr>Calibri</vt:lpstr>
      <vt:lpstr>Courier New</vt:lpstr>
      <vt:lpstr>office theme</vt:lpstr>
      <vt:lpstr>Weg zum lokalen RAG-Modell</vt:lpstr>
      <vt:lpstr>RAG: Retrieval-Augmented Generation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Warum chunking?</vt:lpstr>
      <vt:lpstr>Strategien: Fixed-Size Chunking</vt:lpstr>
      <vt:lpstr>Strategien: Semantic Chunking</vt:lpstr>
      <vt:lpstr>Strategien: Overlap Chunking</vt:lpstr>
      <vt:lpstr>Overlap Chunking mit Python</vt:lpstr>
      <vt:lpstr>Overlap Chunking mit Python</vt:lpstr>
      <vt:lpstr>Overlap Chunking mit Python</vt:lpstr>
      <vt:lpstr>Einfacher: Verba</vt:lpstr>
      <vt:lpstr>Einfacher: Verba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 Janich</dc:creator>
  <cp:lastModifiedBy>Gabriel Janich</cp:lastModifiedBy>
  <cp:revision>2</cp:revision>
  <dcterms:created xsi:type="dcterms:W3CDTF">2025-07-07T13:17:00Z</dcterms:created>
  <dcterms:modified xsi:type="dcterms:W3CDTF">2025-07-11T11:26:36Z</dcterms:modified>
</cp:coreProperties>
</file>